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6"/>
  </p:notesMasterIdLst>
  <p:handoutMasterIdLst>
    <p:handoutMasterId r:id="rId77"/>
  </p:handoutMasterIdLst>
  <p:sldIdLst>
    <p:sldId id="268" r:id="rId10"/>
    <p:sldId id="459" r:id="rId11"/>
    <p:sldId id="460" r:id="rId12"/>
    <p:sldId id="897" r:id="rId13"/>
    <p:sldId id="903" r:id="rId14"/>
    <p:sldId id="907" r:id="rId15"/>
    <p:sldId id="904" r:id="rId16"/>
    <p:sldId id="906" r:id="rId17"/>
    <p:sldId id="900" r:id="rId18"/>
    <p:sldId id="908" r:id="rId19"/>
    <p:sldId id="901" r:id="rId20"/>
    <p:sldId id="899" r:id="rId21"/>
    <p:sldId id="905" r:id="rId22"/>
    <p:sldId id="898" r:id="rId23"/>
    <p:sldId id="909" r:id="rId24"/>
    <p:sldId id="910" r:id="rId25"/>
    <p:sldId id="911" r:id="rId26"/>
    <p:sldId id="912" r:id="rId27"/>
    <p:sldId id="914" r:id="rId28"/>
    <p:sldId id="913" r:id="rId29"/>
    <p:sldId id="935" r:id="rId30"/>
    <p:sldId id="915" r:id="rId31"/>
    <p:sldId id="916" r:id="rId32"/>
    <p:sldId id="917" r:id="rId33"/>
    <p:sldId id="920" r:id="rId34"/>
    <p:sldId id="924" r:id="rId35"/>
    <p:sldId id="921" r:id="rId36"/>
    <p:sldId id="923" r:id="rId37"/>
    <p:sldId id="925" r:id="rId38"/>
    <p:sldId id="926" r:id="rId39"/>
    <p:sldId id="947" r:id="rId40"/>
    <p:sldId id="949" r:id="rId41"/>
    <p:sldId id="929" r:id="rId42"/>
    <p:sldId id="928" r:id="rId43"/>
    <p:sldId id="930" r:id="rId44"/>
    <p:sldId id="931" r:id="rId45"/>
    <p:sldId id="932" r:id="rId46"/>
    <p:sldId id="933" r:id="rId47"/>
    <p:sldId id="937" r:id="rId48"/>
    <p:sldId id="939" r:id="rId49"/>
    <p:sldId id="943" r:id="rId50"/>
    <p:sldId id="941" r:id="rId51"/>
    <p:sldId id="942" r:id="rId52"/>
    <p:sldId id="944" r:id="rId53"/>
    <p:sldId id="945" r:id="rId54"/>
    <p:sldId id="946" r:id="rId55"/>
    <p:sldId id="922" r:id="rId56"/>
    <p:sldId id="934" r:id="rId57"/>
    <p:sldId id="896" r:id="rId58"/>
    <p:sldId id="985" r:id="rId59"/>
    <p:sldId id="895" r:id="rId60"/>
    <p:sldId id="950" r:id="rId61"/>
    <p:sldId id="951" r:id="rId62"/>
    <p:sldId id="952" r:id="rId63"/>
    <p:sldId id="892" r:id="rId64"/>
    <p:sldId id="854" r:id="rId65"/>
    <p:sldId id="893" r:id="rId66"/>
    <p:sldId id="980" r:id="rId67"/>
    <p:sldId id="982" r:id="rId68"/>
    <p:sldId id="983" r:id="rId69"/>
    <p:sldId id="981" r:id="rId70"/>
    <p:sldId id="858" r:id="rId71"/>
    <p:sldId id="856" r:id="rId72"/>
    <p:sldId id="830" r:id="rId73"/>
    <p:sldId id="880" r:id="rId74"/>
    <p:sldId id="984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897"/>
            <p14:sldId id="903"/>
            <p14:sldId id="907"/>
            <p14:sldId id="904"/>
            <p14:sldId id="906"/>
            <p14:sldId id="900"/>
            <p14:sldId id="908"/>
            <p14:sldId id="901"/>
            <p14:sldId id="899"/>
            <p14:sldId id="905"/>
            <p14:sldId id="898"/>
            <p14:sldId id="909"/>
            <p14:sldId id="910"/>
            <p14:sldId id="911"/>
            <p14:sldId id="912"/>
            <p14:sldId id="914"/>
            <p14:sldId id="913"/>
            <p14:sldId id="935"/>
            <p14:sldId id="915"/>
            <p14:sldId id="916"/>
            <p14:sldId id="917"/>
            <p14:sldId id="920"/>
            <p14:sldId id="924"/>
            <p14:sldId id="921"/>
            <p14:sldId id="923"/>
            <p14:sldId id="925"/>
            <p14:sldId id="926"/>
            <p14:sldId id="947"/>
            <p14:sldId id="949"/>
            <p14:sldId id="929"/>
            <p14:sldId id="928"/>
            <p14:sldId id="930"/>
            <p14:sldId id="931"/>
            <p14:sldId id="932"/>
            <p14:sldId id="933"/>
            <p14:sldId id="937"/>
            <p14:sldId id="939"/>
            <p14:sldId id="943"/>
            <p14:sldId id="941"/>
            <p14:sldId id="942"/>
            <p14:sldId id="944"/>
            <p14:sldId id="945"/>
            <p14:sldId id="946"/>
            <p14:sldId id="922"/>
            <p14:sldId id="934"/>
            <p14:sldId id="896"/>
            <p14:sldId id="985"/>
            <p14:sldId id="895"/>
            <p14:sldId id="950"/>
            <p14:sldId id="951"/>
            <p14:sldId id="952"/>
            <p14:sldId id="892"/>
            <p14:sldId id="854"/>
            <p14:sldId id="893"/>
            <p14:sldId id="980"/>
            <p14:sldId id="982"/>
            <p14:sldId id="983"/>
            <p14:sldId id="981"/>
            <p14:sldId id="858"/>
            <p14:sldId id="856"/>
            <p14:sldId id="830"/>
            <p14:sldId id="880"/>
            <p14:sldId id="9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1F"/>
    <a:srgbClr val="FFCD3E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4" autoAdjust="0"/>
    <p:restoredTop sz="93560" autoAdjust="0"/>
  </p:normalViewPr>
  <p:slideViewPr>
    <p:cSldViewPr snapToGrid="0">
      <p:cViewPr varScale="1">
        <p:scale>
          <a:sx n="103" d="100"/>
          <a:sy n="103" d="100"/>
        </p:scale>
        <p:origin x="78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4FE55-2EBF-494A-A6C3-365892C1D1A9}" type="doc">
      <dgm:prSet loTypeId="urn:microsoft.com/office/officeart/2005/8/layout/hierarchy2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A497DB5-6A4F-554C-82DF-90F1EC25A585}">
      <dgm:prSet phldrT="[Text]"/>
      <dgm:spPr/>
      <dgm:t>
        <a:bodyPr/>
        <a:lstStyle/>
        <a:p>
          <a:r>
            <a:rPr lang="en-US" dirty="0"/>
            <a:t>MyAppDir/ </a:t>
          </a:r>
        </a:p>
      </dgm:t>
    </dgm:pt>
    <dgm:pt modelId="{5AE086CF-8314-644D-82EE-0D230CC62B54}" type="parTrans" cxnId="{2A4169AC-EDC5-BC41-A550-6D34F8C24F21}">
      <dgm:prSet/>
      <dgm:spPr/>
      <dgm:t>
        <a:bodyPr/>
        <a:lstStyle/>
        <a:p>
          <a:endParaRPr lang="en-US"/>
        </a:p>
      </dgm:t>
    </dgm:pt>
    <dgm:pt modelId="{729EEA25-2459-B040-BC57-C6F15EE5CFD3}" type="sibTrans" cxnId="{2A4169AC-EDC5-BC41-A550-6D34F8C24F21}">
      <dgm:prSet/>
      <dgm:spPr/>
      <dgm:t>
        <a:bodyPr/>
        <a:lstStyle/>
        <a:p>
          <a:endParaRPr lang="en-US"/>
        </a:p>
      </dgm:t>
    </dgm:pt>
    <dgm:pt modelId="{AE72F7B7-2502-FF47-85F1-11DDBA1C5AF7}">
      <dgm:prSet phldrT="[Text]"/>
      <dgm:spPr/>
      <dgm:t>
        <a:bodyPr/>
        <a:lstStyle/>
        <a:p>
          <a:r>
            <a:rPr lang="en-US" dirty="0"/>
            <a:t>templates/</a:t>
          </a:r>
        </a:p>
      </dgm:t>
    </dgm:pt>
    <dgm:pt modelId="{045F25CB-B63E-B244-96D1-3FD42D0E7764}" type="parTrans" cxnId="{48C4EDC1-7ED1-4140-8D33-C720C43AFECE}">
      <dgm:prSet/>
      <dgm:spPr/>
      <dgm:t>
        <a:bodyPr/>
        <a:lstStyle/>
        <a:p>
          <a:endParaRPr lang="en-US" dirty="0"/>
        </a:p>
      </dgm:t>
    </dgm:pt>
    <dgm:pt modelId="{BE2DCBD5-49DE-684E-A114-5C4BE2AD3A55}" type="sibTrans" cxnId="{48C4EDC1-7ED1-4140-8D33-C720C43AFECE}">
      <dgm:prSet/>
      <dgm:spPr/>
      <dgm:t>
        <a:bodyPr/>
        <a:lstStyle/>
        <a:p>
          <a:endParaRPr lang="en-US"/>
        </a:p>
      </dgm:t>
    </dgm:pt>
    <dgm:pt modelId="{F4CF597A-2061-9145-9B23-E2FB7CF26CB6}">
      <dgm:prSet phldrT="[Text]"/>
      <dgm:spPr/>
      <dgm:t>
        <a:bodyPr/>
        <a:lstStyle/>
        <a:p>
          <a:r>
            <a:rPr lang="en-US" dirty="0"/>
            <a:t>base.html</a:t>
          </a:r>
        </a:p>
      </dgm:t>
    </dgm:pt>
    <dgm:pt modelId="{98D266EA-D476-6340-A727-0039BA83E2D8}" type="parTrans" cxnId="{ABCFD214-7051-9F4D-B66D-8803E8D824DC}">
      <dgm:prSet/>
      <dgm:spPr/>
      <dgm:t>
        <a:bodyPr/>
        <a:lstStyle/>
        <a:p>
          <a:endParaRPr lang="en-US" dirty="0"/>
        </a:p>
      </dgm:t>
    </dgm:pt>
    <dgm:pt modelId="{218488E5-8435-AD49-A5D1-160830F9A0C8}" type="sibTrans" cxnId="{ABCFD214-7051-9F4D-B66D-8803E8D824DC}">
      <dgm:prSet/>
      <dgm:spPr/>
      <dgm:t>
        <a:bodyPr/>
        <a:lstStyle/>
        <a:p>
          <a:endParaRPr lang="en-US"/>
        </a:p>
      </dgm:t>
    </dgm:pt>
    <dgm:pt modelId="{BB120BB9-EA99-C74D-BFA4-FC32D79B46AB}">
      <dgm:prSet phldrT="[Text]"/>
      <dgm:spPr/>
      <dgm:t>
        <a:bodyPr/>
        <a:lstStyle/>
        <a:p>
          <a:r>
            <a:rPr lang="en-US" dirty="0"/>
            <a:t>template1.html</a:t>
          </a:r>
        </a:p>
      </dgm:t>
    </dgm:pt>
    <dgm:pt modelId="{5F1C1A6B-0D88-EB41-9857-2A1B63A651CC}" type="parTrans" cxnId="{7A867400-0517-064F-8160-D007A4EF9DC4}">
      <dgm:prSet/>
      <dgm:spPr/>
      <dgm:t>
        <a:bodyPr/>
        <a:lstStyle/>
        <a:p>
          <a:endParaRPr lang="en-US" dirty="0"/>
        </a:p>
      </dgm:t>
    </dgm:pt>
    <dgm:pt modelId="{45123608-FDEC-3544-8BBF-645698615383}" type="sibTrans" cxnId="{7A867400-0517-064F-8160-D007A4EF9DC4}">
      <dgm:prSet/>
      <dgm:spPr/>
      <dgm:t>
        <a:bodyPr/>
        <a:lstStyle/>
        <a:p>
          <a:endParaRPr lang="en-US"/>
        </a:p>
      </dgm:t>
    </dgm:pt>
    <dgm:pt modelId="{6EF6F521-06F7-9B4A-8EA6-C588294FF757}">
      <dgm:prSet phldrT="[Text]"/>
      <dgm:spPr/>
      <dgm:t>
        <a:bodyPr/>
        <a:lstStyle/>
        <a:p>
          <a:r>
            <a:rPr lang="en-US" dirty="0"/>
            <a:t>static/</a:t>
          </a:r>
        </a:p>
      </dgm:t>
    </dgm:pt>
    <dgm:pt modelId="{16FBF598-202B-0D43-9A6F-50A2B45F777E}" type="parTrans" cxnId="{5F753F5A-5F47-8F44-8A60-73DAFF4EF40D}">
      <dgm:prSet/>
      <dgm:spPr/>
      <dgm:t>
        <a:bodyPr/>
        <a:lstStyle/>
        <a:p>
          <a:endParaRPr lang="en-US" dirty="0"/>
        </a:p>
      </dgm:t>
    </dgm:pt>
    <dgm:pt modelId="{28056F9C-4860-7049-9ACD-310B648C764B}" type="sibTrans" cxnId="{5F753F5A-5F47-8F44-8A60-73DAFF4EF40D}">
      <dgm:prSet/>
      <dgm:spPr/>
      <dgm:t>
        <a:bodyPr/>
        <a:lstStyle/>
        <a:p>
          <a:endParaRPr lang="en-US"/>
        </a:p>
      </dgm:t>
    </dgm:pt>
    <dgm:pt modelId="{556F72F9-C915-BB4A-975D-286D97F08BE9}">
      <dgm:prSet phldrT="[Text]"/>
      <dgm:spPr/>
      <dgm:t>
        <a:bodyPr/>
        <a:lstStyle/>
        <a:p>
          <a:r>
            <a:rPr lang="en-US" dirty="0"/>
            <a:t>scripts</a:t>
          </a:r>
        </a:p>
      </dgm:t>
    </dgm:pt>
    <dgm:pt modelId="{F3E70F6D-8EC8-B944-8BE6-86613D0D61D1}" type="parTrans" cxnId="{668C66A8-0720-1244-8090-E7CB6D343EB8}">
      <dgm:prSet/>
      <dgm:spPr/>
      <dgm:t>
        <a:bodyPr/>
        <a:lstStyle/>
        <a:p>
          <a:endParaRPr lang="en-US" dirty="0"/>
        </a:p>
      </dgm:t>
    </dgm:pt>
    <dgm:pt modelId="{FE7C40B8-FA38-1F42-A6B4-EF68186BE1C3}" type="sibTrans" cxnId="{668C66A8-0720-1244-8090-E7CB6D343EB8}">
      <dgm:prSet/>
      <dgm:spPr/>
      <dgm:t>
        <a:bodyPr/>
        <a:lstStyle/>
        <a:p>
          <a:endParaRPr lang="en-US"/>
        </a:p>
      </dgm:t>
    </dgm:pt>
    <dgm:pt modelId="{EF84C242-61A0-A344-B3D4-3B4C7FBD3BB8}">
      <dgm:prSet phldrT="[Text]"/>
      <dgm:spPr/>
      <dgm:t>
        <a:bodyPr/>
        <a:lstStyle/>
        <a:p>
          <a:r>
            <a:rPr lang="en-US" dirty="0"/>
            <a:t>my_program.py</a:t>
          </a:r>
        </a:p>
      </dgm:t>
    </dgm:pt>
    <dgm:pt modelId="{2700A854-C085-144A-894A-B4AF3BA158D5}" type="parTrans" cxnId="{055E2BDE-B2D4-934C-A8A9-8781796DC033}">
      <dgm:prSet/>
      <dgm:spPr/>
      <dgm:t>
        <a:bodyPr/>
        <a:lstStyle/>
        <a:p>
          <a:endParaRPr lang="en-US" dirty="0"/>
        </a:p>
      </dgm:t>
    </dgm:pt>
    <dgm:pt modelId="{06706A69-2F12-D547-A692-623DE446F722}" type="sibTrans" cxnId="{055E2BDE-B2D4-934C-A8A9-8781796DC033}">
      <dgm:prSet/>
      <dgm:spPr/>
      <dgm:t>
        <a:bodyPr/>
        <a:lstStyle/>
        <a:p>
          <a:endParaRPr lang="en-US"/>
        </a:p>
      </dgm:t>
    </dgm:pt>
    <dgm:pt modelId="{02C1D7AE-58FD-2140-B14E-4C1BD5121C62}">
      <dgm:prSet phldrT="[Text]"/>
      <dgm:spPr/>
      <dgm:t>
        <a:bodyPr/>
        <a:lstStyle/>
        <a:p>
          <a:r>
            <a:rPr lang="en-US" dirty="0"/>
            <a:t>template2.html</a:t>
          </a:r>
        </a:p>
      </dgm:t>
    </dgm:pt>
    <dgm:pt modelId="{E6E1EA7A-1EC6-4C42-A4FB-AF207C995CEC}" type="parTrans" cxnId="{D0DB0DC0-7A96-CD45-8A9B-7112BDC8135B}">
      <dgm:prSet/>
      <dgm:spPr/>
      <dgm:t>
        <a:bodyPr/>
        <a:lstStyle/>
        <a:p>
          <a:endParaRPr lang="en-US" dirty="0"/>
        </a:p>
      </dgm:t>
    </dgm:pt>
    <dgm:pt modelId="{40E93586-5007-F045-8A23-E0F15161EB16}" type="sibTrans" cxnId="{D0DB0DC0-7A96-CD45-8A9B-7112BDC8135B}">
      <dgm:prSet/>
      <dgm:spPr/>
      <dgm:t>
        <a:bodyPr/>
        <a:lstStyle/>
        <a:p>
          <a:endParaRPr lang="en-US"/>
        </a:p>
      </dgm:t>
    </dgm:pt>
    <dgm:pt modelId="{74FDD1C7-B23E-644E-A16D-5CBFDACEC11A}">
      <dgm:prSet phldrT="[Text]"/>
      <dgm:spPr/>
      <dgm:t>
        <a:bodyPr/>
        <a:lstStyle/>
        <a:p>
          <a:r>
            <a:rPr lang="en-US" dirty="0"/>
            <a:t>styles</a:t>
          </a:r>
        </a:p>
      </dgm:t>
    </dgm:pt>
    <dgm:pt modelId="{CC58D6B2-5696-2D40-A4A1-5CC715FB4136}" type="parTrans" cxnId="{76CB82EE-70E5-5344-96BC-65552A3F5535}">
      <dgm:prSet/>
      <dgm:spPr/>
      <dgm:t>
        <a:bodyPr/>
        <a:lstStyle/>
        <a:p>
          <a:endParaRPr lang="en-US" dirty="0"/>
        </a:p>
      </dgm:t>
    </dgm:pt>
    <dgm:pt modelId="{A56CD1AD-1357-D046-9054-23A091A1E085}" type="sibTrans" cxnId="{76CB82EE-70E5-5344-96BC-65552A3F5535}">
      <dgm:prSet/>
      <dgm:spPr/>
      <dgm:t>
        <a:bodyPr/>
        <a:lstStyle/>
        <a:p>
          <a:endParaRPr lang="en-US"/>
        </a:p>
      </dgm:t>
    </dgm:pt>
    <dgm:pt modelId="{E4B63A74-8DBE-7F44-B50A-A484418E61E2}">
      <dgm:prSet phldrT="[Text]"/>
      <dgm:spPr/>
      <dgm:t>
        <a:bodyPr/>
        <a:lstStyle/>
        <a:p>
          <a:r>
            <a:rPr lang="en-US" dirty="0"/>
            <a:t>my_css.css</a:t>
          </a:r>
        </a:p>
      </dgm:t>
    </dgm:pt>
    <dgm:pt modelId="{FE2EBDAD-6BFD-0246-850B-02BA40E59CC5}" type="parTrans" cxnId="{A4E3E888-7DF5-8F43-BFE3-86807656FD08}">
      <dgm:prSet/>
      <dgm:spPr/>
      <dgm:t>
        <a:bodyPr/>
        <a:lstStyle/>
        <a:p>
          <a:endParaRPr lang="en-US" dirty="0"/>
        </a:p>
      </dgm:t>
    </dgm:pt>
    <dgm:pt modelId="{1FA0901C-9986-3440-9FE4-19F13258341F}" type="sibTrans" cxnId="{A4E3E888-7DF5-8F43-BFE3-86807656FD08}">
      <dgm:prSet/>
      <dgm:spPr/>
      <dgm:t>
        <a:bodyPr/>
        <a:lstStyle/>
        <a:p>
          <a:endParaRPr lang="en-US"/>
        </a:p>
      </dgm:t>
    </dgm:pt>
    <dgm:pt modelId="{181EA9C5-09D1-4B40-B03E-CE588101A904}">
      <dgm:prSet phldrT="[Text]"/>
      <dgm:spPr/>
      <dgm:t>
        <a:bodyPr/>
        <a:lstStyle/>
        <a:p>
          <a:r>
            <a:rPr lang="en-US" dirty="0" err="1"/>
            <a:t>my_script.js</a:t>
          </a:r>
          <a:endParaRPr lang="en-US" dirty="0"/>
        </a:p>
      </dgm:t>
    </dgm:pt>
    <dgm:pt modelId="{D2953A91-B833-4C4F-BBC7-53D2E0ECEEDA}" type="parTrans" cxnId="{F034EDDF-15C1-7A46-A7B2-1EFDE87F0344}">
      <dgm:prSet/>
      <dgm:spPr/>
      <dgm:t>
        <a:bodyPr/>
        <a:lstStyle/>
        <a:p>
          <a:endParaRPr lang="en-US" dirty="0"/>
        </a:p>
      </dgm:t>
    </dgm:pt>
    <dgm:pt modelId="{D934AE5E-4147-1A43-BED9-50B2D3877F0A}" type="sibTrans" cxnId="{F034EDDF-15C1-7A46-A7B2-1EFDE87F0344}">
      <dgm:prSet/>
      <dgm:spPr/>
      <dgm:t>
        <a:bodyPr/>
        <a:lstStyle/>
        <a:p>
          <a:endParaRPr lang="en-US"/>
        </a:p>
      </dgm:t>
    </dgm:pt>
    <dgm:pt modelId="{B9C7BBCF-43A8-AB4F-8084-36C49128422D}" type="pres">
      <dgm:prSet presAssocID="{EF34FE55-2EBF-494A-A6C3-365892C1D1A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F0BBE6-9153-5D45-9285-58B9875F88B5}" type="pres">
      <dgm:prSet presAssocID="{BA497DB5-6A4F-554C-82DF-90F1EC25A585}" presName="root1" presStyleCnt="0"/>
      <dgm:spPr/>
    </dgm:pt>
    <dgm:pt modelId="{DEA1B782-8223-894C-892F-F0FEF894FC30}" type="pres">
      <dgm:prSet presAssocID="{BA497DB5-6A4F-554C-82DF-90F1EC25A585}" presName="LevelOneTextNode" presStyleLbl="node0" presStyleIdx="0" presStyleCnt="1">
        <dgm:presLayoutVars>
          <dgm:chPref val="3"/>
        </dgm:presLayoutVars>
      </dgm:prSet>
      <dgm:spPr/>
    </dgm:pt>
    <dgm:pt modelId="{CC15C505-D41C-1D49-B743-824964ECBE6C}" type="pres">
      <dgm:prSet presAssocID="{BA497DB5-6A4F-554C-82DF-90F1EC25A585}" presName="level2hierChild" presStyleCnt="0"/>
      <dgm:spPr/>
    </dgm:pt>
    <dgm:pt modelId="{A8AFE1F3-2144-C34F-9E11-B9EC093390CF}" type="pres">
      <dgm:prSet presAssocID="{16FBF598-202B-0D43-9A6F-50A2B45F777E}" presName="conn2-1" presStyleLbl="parChTrans1D2" presStyleIdx="0" presStyleCnt="3"/>
      <dgm:spPr/>
    </dgm:pt>
    <dgm:pt modelId="{622BF1AC-98FE-1C49-B4E5-5AA1686D8C00}" type="pres">
      <dgm:prSet presAssocID="{16FBF598-202B-0D43-9A6F-50A2B45F777E}" presName="connTx" presStyleLbl="parChTrans1D2" presStyleIdx="0" presStyleCnt="3"/>
      <dgm:spPr/>
    </dgm:pt>
    <dgm:pt modelId="{3BE51B28-BF5F-674A-8EC5-61A1BC890BBA}" type="pres">
      <dgm:prSet presAssocID="{6EF6F521-06F7-9B4A-8EA6-C588294FF757}" presName="root2" presStyleCnt="0"/>
      <dgm:spPr/>
    </dgm:pt>
    <dgm:pt modelId="{A92318DD-DCD6-F94B-A252-8E0CA1D7CA3D}" type="pres">
      <dgm:prSet presAssocID="{6EF6F521-06F7-9B4A-8EA6-C588294FF757}" presName="LevelTwoTextNode" presStyleLbl="node2" presStyleIdx="0" presStyleCnt="3">
        <dgm:presLayoutVars>
          <dgm:chPref val="3"/>
        </dgm:presLayoutVars>
      </dgm:prSet>
      <dgm:spPr/>
    </dgm:pt>
    <dgm:pt modelId="{C268E788-1C70-E649-A417-F6CB1AC81393}" type="pres">
      <dgm:prSet presAssocID="{6EF6F521-06F7-9B4A-8EA6-C588294FF757}" presName="level3hierChild" presStyleCnt="0"/>
      <dgm:spPr/>
    </dgm:pt>
    <dgm:pt modelId="{128BDC56-AE1E-7647-8317-54701AA745D0}" type="pres">
      <dgm:prSet presAssocID="{F3E70F6D-8EC8-B944-8BE6-86613D0D61D1}" presName="conn2-1" presStyleLbl="parChTrans1D3" presStyleIdx="0" presStyleCnt="5"/>
      <dgm:spPr/>
    </dgm:pt>
    <dgm:pt modelId="{63624E1B-479A-424D-A193-9FAD185788C5}" type="pres">
      <dgm:prSet presAssocID="{F3E70F6D-8EC8-B944-8BE6-86613D0D61D1}" presName="connTx" presStyleLbl="parChTrans1D3" presStyleIdx="0" presStyleCnt="5"/>
      <dgm:spPr/>
    </dgm:pt>
    <dgm:pt modelId="{542FF6EE-F2DA-5A44-87EF-1921B3B77142}" type="pres">
      <dgm:prSet presAssocID="{556F72F9-C915-BB4A-975D-286D97F08BE9}" presName="root2" presStyleCnt="0"/>
      <dgm:spPr/>
    </dgm:pt>
    <dgm:pt modelId="{E169D8E0-B23C-A941-B8D6-033D8C313B7A}" type="pres">
      <dgm:prSet presAssocID="{556F72F9-C915-BB4A-975D-286D97F08BE9}" presName="LevelTwoTextNode" presStyleLbl="node3" presStyleIdx="0" presStyleCnt="5">
        <dgm:presLayoutVars>
          <dgm:chPref val="3"/>
        </dgm:presLayoutVars>
      </dgm:prSet>
      <dgm:spPr/>
    </dgm:pt>
    <dgm:pt modelId="{910B9341-36E2-7C44-AAB3-CAA0AB7EBE4E}" type="pres">
      <dgm:prSet presAssocID="{556F72F9-C915-BB4A-975D-286D97F08BE9}" presName="level3hierChild" presStyleCnt="0"/>
      <dgm:spPr/>
    </dgm:pt>
    <dgm:pt modelId="{A33BE7FF-F34E-DE4B-82B9-A189BAEDD114}" type="pres">
      <dgm:prSet presAssocID="{D2953A91-B833-4C4F-BBC7-53D2E0ECEEDA}" presName="conn2-1" presStyleLbl="parChTrans1D4" presStyleIdx="0" presStyleCnt="2"/>
      <dgm:spPr/>
    </dgm:pt>
    <dgm:pt modelId="{BF532BF2-EFCB-7E41-8ED1-4B44EFC5283C}" type="pres">
      <dgm:prSet presAssocID="{D2953A91-B833-4C4F-BBC7-53D2E0ECEEDA}" presName="connTx" presStyleLbl="parChTrans1D4" presStyleIdx="0" presStyleCnt="2"/>
      <dgm:spPr/>
    </dgm:pt>
    <dgm:pt modelId="{130A3CFE-7046-364A-8023-D4097D8D89AF}" type="pres">
      <dgm:prSet presAssocID="{181EA9C5-09D1-4B40-B03E-CE588101A904}" presName="root2" presStyleCnt="0"/>
      <dgm:spPr/>
    </dgm:pt>
    <dgm:pt modelId="{0DF06B37-4FD3-134D-84A1-50FE1E63A1E5}" type="pres">
      <dgm:prSet presAssocID="{181EA9C5-09D1-4B40-B03E-CE588101A904}" presName="LevelTwoTextNode" presStyleLbl="node4" presStyleIdx="0" presStyleCnt="2">
        <dgm:presLayoutVars>
          <dgm:chPref val="3"/>
        </dgm:presLayoutVars>
      </dgm:prSet>
      <dgm:spPr/>
    </dgm:pt>
    <dgm:pt modelId="{7BDA5287-4590-8246-8C26-9D8177ADAF22}" type="pres">
      <dgm:prSet presAssocID="{181EA9C5-09D1-4B40-B03E-CE588101A904}" presName="level3hierChild" presStyleCnt="0"/>
      <dgm:spPr/>
    </dgm:pt>
    <dgm:pt modelId="{E5D752C7-32B1-7B47-A4F0-22F1248ABFBA}" type="pres">
      <dgm:prSet presAssocID="{CC58D6B2-5696-2D40-A4A1-5CC715FB4136}" presName="conn2-1" presStyleLbl="parChTrans1D3" presStyleIdx="1" presStyleCnt="5"/>
      <dgm:spPr/>
    </dgm:pt>
    <dgm:pt modelId="{D7D716F4-C658-A945-A10E-5B715A87AC13}" type="pres">
      <dgm:prSet presAssocID="{CC58D6B2-5696-2D40-A4A1-5CC715FB4136}" presName="connTx" presStyleLbl="parChTrans1D3" presStyleIdx="1" presStyleCnt="5"/>
      <dgm:spPr/>
    </dgm:pt>
    <dgm:pt modelId="{A15EF65E-248A-9A48-BC85-30C566F29888}" type="pres">
      <dgm:prSet presAssocID="{74FDD1C7-B23E-644E-A16D-5CBFDACEC11A}" presName="root2" presStyleCnt="0"/>
      <dgm:spPr/>
    </dgm:pt>
    <dgm:pt modelId="{A2404F12-7AFD-2945-94E5-A8C355AC5E51}" type="pres">
      <dgm:prSet presAssocID="{74FDD1C7-B23E-644E-A16D-5CBFDACEC11A}" presName="LevelTwoTextNode" presStyleLbl="node3" presStyleIdx="1" presStyleCnt="5">
        <dgm:presLayoutVars>
          <dgm:chPref val="3"/>
        </dgm:presLayoutVars>
      </dgm:prSet>
      <dgm:spPr/>
    </dgm:pt>
    <dgm:pt modelId="{5A802F54-6AE1-9D49-930F-4242C25916FE}" type="pres">
      <dgm:prSet presAssocID="{74FDD1C7-B23E-644E-A16D-5CBFDACEC11A}" presName="level3hierChild" presStyleCnt="0"/>
      <dgm:spPr/>
    </dgm:pt>
    <dgm:pt modelId="{DB72C7DE-686E-974A-8819-7E532CEB3EEB}" type="pres">
      <dgm:prSet presAssocID="{FE2EBDAD-6BFD-0246-850B-02BA40E59CC5}" presName="conn2-1" presStyleLbl="parChTrans1D4" presStyleIdx="1" presStyleCnt="2"/>
      <dgm:spPr/>
    </dgm:pt>
    <dgm:pt modelId="{EFF13B34-5737-D14F-9052-5424552AF569}" type="pres">
      <dgm:prSet presAssocID="{FE2EBDAD-6BFD-0246-850B-02BA40E59CC5}" presName="connTx" presStyleLbl="parChTrans1D4" presStyleIdx="1" presStyleCnt="2"/>
      <dgm:spPr/>
    </dgm:pt>
    <dgm:pt modelId="{4F2C2716-5543-8541-9710-528E6BAA0870}" type="pres">
      <dgm:prSet presAssocID="{E4B63A74-8DBE-7F44-B50A-A484418E61E2}" presName="root2" presStyleCnt="0"/>
      <dgm:spPr/>
    </dgm:pt>
    <dgm:pt modelId="{A69DACE6-E85A-424F-850A-8CE50AB76BAD}" type="pres">
      <dgm:prSet presAssocID="{E4B63A74-8DBE-7F44-B50A-A484418E61E2}" presName="LevelTwoTextNode" presStyleLbl="node4" presStyleIdx="1" presStyleCnt="2">
        <dgm:presLayoutVars>
          <dgm:chPref val="3"/>
        </dgm:presLayoutVars>
      </dgm:prSet>
      <dgm:spPr/>
    </dgm:pt>
    <dgm:pt modelId="{68FD0C7F-BEC8-3345-811B-981459500286}" type="pres">
      <dgm:prSet presAssocID="{E4B63A74-8DBE-7F44-B50A-A484418E61E2}" presName="level3hierChild" presStyleCnt="0"/>
      <dgm:spPr/>
    </dgm:pt>
    <dgm:pt modelId="{B1034A49-D8D4-574A-A638-80598C04E4D9}" type="pres">
      <dgm:prSet presAssocID="{045F25CB-B63E-B244-96D1-3FD42D0E7764}" presName="conn2-1" presStyleLbl="parChTrans1D2" presStyleIdx="1" presStyleCnt="3"/>
      <dgm:spPr/>
    </dgm:pt>
    <dgm:pt modelId="{F70AC4F2-C55B-3143-B142-3D42D9F02C73}" type="pres">
      <dgm:prSet presAssocID="{045F25CB-B63E-B244-96D1-3FD42D0E7764}" presName="connTx" presStyleLbl="parChTrans1D2" presStyleIdx="1" presStyleCnt="3"/>
      <dgm:spPr/>
    </dgm:pt>
    <dgm:pt modelId="{353F3053-4CDE-0045-95EA-4414E9744A1A}" type="pres">
      <dgm:prSet presAssocID="{AE72F7B7-2502-FF47-85F1-11DDBA1C5AF7}" presName="root2" presStyleCnt="0"/>
      <dgm:spPr/>
    </dgm:pt>
    <dgm:pt modelId="{90DC5A4E-4FC4-804B-A2E3-12E279B05232}" type="pres">
      <dgm:prSet presAssocID="{AE72F7B7-2502-FF47-85F1-11DDBA1C5AF7}" presName="LevelTwoTextNode" presStyleLbl="node2" presStyleIdx="1" presStyleCnt="3">
        <dgm:presLayoutVars>
          <dgm:chPref val="3"/>
        </dgm:presLayoutVars>
      </dgm:prSet>
      <dgm:spPr/>
    </dgm:pt>
    <dgm:pt modelId="{722D11D7-1798-954F-BE39-0D06BE305D44}" type="pres">
      <dgm:prSet presAssocID="{AE72F7B7-2502-FF47-85F1-11DDBA1C5AF7}" presName="level3hierChild" presStyleCnt="0"/>
      <dgm:spPr/>
    </dgm:pt>
    <dgm:pt modelId="{82EAD598-BE3E-F344-A1F1-86DBD836EAF8}" type="pres">
      <dgm:prSet presAssocID="{98D266EA-D476-6340-A727-0039BA83E2D8}" presName="conn2-1" presStyleLbl="parChTrans1D3" presStyleIdx="2" presStyleCnt="5"/>
      <dgm:spPr/>
    </dgm:pt>
    <dgm:pt modelId="{DAAAA511-6075-2F4E-B4F7-4E2212926072}" type="pres">
      <dgm:prSet presAssocID="{98D266EA-D476-6340-A727-0039BA83E2D8}" presName="connTx" presStyleLbl="parChTrans1D3" presStyleIdx="2" presStyleCnt="5"/>
      <dgm:spPr/>
    </dgm:pt>
    <dgm:pt modelId="{1BB120C1-F3E9-BC47-8D0A-8E7B3C73140D}" type="pres">
      <dgm:prSet presAssocID="{F4CF597A-2061-9145-9B23-E2FB7CF26CB6}" presName="root2" presStyleCnt="0"/>
      <dgm:spPr/>
    </dgm:pt>
    <dgm:pt modelId="{35BEE511-AF63-B742-8909-C686124EBAD1}" type="pres">
      <dgm:prSet presAssocID="{F4CF597A-2061-9145-9B23-E2FB7CF26CB6}" presName="LevelTwoTextNode" presStyleLbl="node3" presStyleIdx="2" presStyleCnt="5">
        <dgm:presLayoutVars>
          <dgm:chPref val="3"/>
        </dgm:presLayoutVars>
      </dgm:prSet>
      <dgm:spPr/>
    </dgm:pt>
    <dgm:pt modelId="{D45A9552-B814-D34C-9579-1BFA1426F216}" type="pres">
      <dgm:prSet presAssocID="{F4CF597A-2061-9145-9B23-E2FB7CF26CB6}" presName="level3hierChild" presStyleCnt="0"/>
      <dgm:spPr/>
    </dgm:pt>
    <dgm:pt modelId="{910FE633-299E-C149-A220-8C5A52348F70}" type="pres">
      <dgm:prSet presAssocID="{5F1C1A6B-0D88-EB41-9857-2A1B63A651CC}" presName="conn2-1" presStyleLbl="parChTrans1D3" presStyleIdx="3" presStyleCnt="5"/>
      <dgm:spPr/>
    </dgm:pt>
    <dgm:pt modelId="{5C34B5E1-71D8-7C4F-9E5E-245065C1EEB7}" type="pres">
      <dgm:prSet presAssocID="{5F1C1A6B-0D88-EB41-9857-2A1B63A651CC}" presName="connTx" presStyleLbl="parChTrans1D3" presStyleIdx="3" presStyleCnt="5"/>
      <dgm:spPr/>
    </dgm:pt>
    <dgm:pt modelId="{DD2567EE-0EA9-4E4B-BC2F-6F8EAFA9A139}" type="pres">
      <dgm:prSet presAssocID="{BB120BB9-EA99-C74D-BFA4-FC32D79B46AB}" presName="root2" presStyleCnt="0"/>
      <dgm:spPr/>
    </dgm:pt>
    <dgm:pt modelId="{21A75371-AC03-D24E-ADED-2000F0D32FDC}" type="pres">
      <dgm:prSet presAssocID="{BB120BB9-EA99-C74D-BFA4-FC32D79B46AB}" presName="LevelTwoTextNode" presStyleLbl="node3" presStyleIdx="3" presStyleCnt="5">
        <dgm:presLayoutVars>
          <dgm:chPref val="3"/>
        </dgm:presLayoutVars>
      </dgm:prSet>
      <dgm:spPr/>
    </dgm:pt>
    <dgm:pt modelId="{26E6D7D8-9C06-844B-BC0D-B08A67071095}" type="pres">
      <dgm:prSet presAssocID="{BB120BB9-EA99-C74D-BFA4-FC32D79B46AB}" presName="level3hierChild" presStyleCnt="0"/>
      <dgm:spPr/>
    </dgm:pt>
    <dgm:pt modelId="{9BF3821C-22A2-0C42-9A85-DA4A1D43C5C3}" type="pres">
      <dgm:prSet presAssocID="{E6E1EA7A-1EC6-4C42-A4FB-AF207C995CEC}" presName="conn2-1" presStyleLbl="parChTrans1D3" presStyleIdx="4" presStyleCnt="5"/>
      <dgm:spPr/>
    </dgm:pt>
    <dgm:pt modelId="{58480181-9987-3545-9430-5D00535239F9}" type="pres">
      <dgm:prSet presAssocID="{E6E1EA7A-1EC6-4C42-A4FB-AF207C995CEC}" presName="connTx" presStyleLbl="parChTrans1D3" presStyleIdx="4" presStyleCnt="5"/>
      <dgm:spPr/>
    </dgm:pt>
    <dgm:pt modelId="{A818B204-003E-034E-9CB3-80432C12BC2F}" type="pres">
      <dgm:prSet presAssocID="{02C1D7AE-58FD-2140-B14E-4C1BD5121C62}" presName="root2" presStyleCnt="0"/>
      <dgm:spPr/>
    </dgm:pt>
    <dgm:pt modelId="{4CECF266-829C-0E4D-943B-D2CDE5935E14}" type="pres">
      <dgm:prSet presAssocID="{02C1D7AE-58FD-2140-B14E-4C1BD5121C62}" presName="LevelTwoTextNode" presStyleLbl="node3" presStyleIdx="4" presStyleCnt="5">
        <dgm:presLayoutVars>
          <dgm:chPref val="3"/>
        </dgm:presLayoutVars>
      </dgm:prSet>
      <dgm:spPr/>
    </dgm:pt>
    <dgm:pt modelId="{7AA41851-1642-BA42-A7F0-9BFFDB7DFF96}" type="pres">
      <dgm:prSet presAssocID="{02C1D7AE-58FD-2140-B14E-4C1BD5121C62}" presName="level3hierChild" presStyleCnt="0"/>
      <dgm:spPr/>
    </dgm:pt>
    <dgm:pt modelId="{8225EF8A-9816-0B48-99AF-F57DD2AC3345}" type="pres">
      <dgm:prSet presAssocID="{2700A854-C085-144A-894A-B4AF3BA158D5}" presName="conn2-1" presStyleLbl="parChTrans1D2" presStyleIdx="2" presStyleCnt="3"/>
      <dgm:spPr/>
    </dgm:pt>
    <dgm:pt modelId="{B773AF97-D5C4-614F-ADAD-C6188480CBEB}" type="pres">
      <dgm:prSet presAssocID="{2700A854-C085-144A-894A-B4AF3BA158D5}" presName="connTx" presStyleLbl="parChTrans1D2" presStyleIdx="2" presStyleCnt="3"/>
      <dgm:spPr/>
    </dgm:pt>
    <dgm:pt modelId="{E4C194EF-8B3E-AF43-9AEE-D5A3A4158E82}" type="pres">
      <dgm:prSet presAssocID="{EF84C242-61A0-A344-B3D4-3B4C7FBD3BB8}" presName="root2" presStyleCnt="0"/>
      <dgm:spPr/>
    </dgm:pt>
    <dgm:pt modelId="{956CA28D-61EE-964D-BDB5-B673430296B7}" type="pres">
      <dgm:prSet presAssocID="{EF84C242-61A0-A344-B3D4-3B4C7FBD3BB8}" presName="LevelTwoTextNode" presStyleLbl="node2" presStyleIdx="2" presStyleCnt="3">
        <dgm:presLayoutVars>
          <dgm:chPref val="3"/>
        </dgm:presLayoutVars>
      </dgm:prSet>
      <dgm:spPr/>
    </dgm:pt>
    <dgm:pt modelId="{E013F748-B463-004B-A7CA-A20B528AE565}" type="pres">
      <dgm:prSet presAssocID="{EF84C242-61A0-A344-B3D4-3B4C7FBD3BB8}" presName="level3hierChild" presStyleCnt="0"/>
      <dgm:spPr/>
    </dgm:pt>
  </dgm:ptLst>
  <dgm:cxnLst>
    <dgm:cxn modelId="{608A6200-73FE-E140-A900-46D7910537AE}" type="presOf" srcId="{F3E70F6D-8EC8-B944-8BE6-86613D0D61D1}" destId="{128BDC56-AE1E-7647-8317-54701AA745D0}" srcOrd="0" destOrd="0" presId="urn:microsoft.com/office/officeart/2005/8/layout/hierarchy2"/>
    <dgm:cxn modelId="{7A867400-0517-064F-8160-D007A4EF9DC4}" srcId="{AE72F7B7-2502-FF47-85F1-11DDBA1C5AF7}" destId="{BB120BB9-EA99-C74D-BFA4-FC32D79B46AB}" srcOrd="1" destOrd="0" parTransId="{5F1C1A6B-0D88-EB41-9857-2A1B63A651CC}" sibTransId="{45123608-FDEC-3544-8BBF-645698615383}"/>
    <dgm:cxn modelId="{91F7C703-7225-4A4A-B9C3-D1B0A464881D}" type="presOf" srcId="{98D266EA-D476-6340-A727-0039BA83E2D8}" destId="{DAAAA511-6075-2F4E-B4F7-4E2212926072}" srcOrd="1" destOrd="0" presId="urn:microsoft.com/office/officeart/2005/8/layout/hierarchy2"/>
    <dgm:cxn modelId="{7BFE2904-35FA-7140-BBA6-6AA4A36F680B}" type="presOf" srcId="{16FBF598-202B-0D43-9A6F-50A2B45F777E}" destId="{A8AFE1F3-2144-C34F-9E11-B9EC093390CF}" srcOrd="0" destOrd="0" presId="urn:microsoft.com/office/officeart/2005/8/layout/hierarchy2"/>
    <dgm:cxn modelId="{2C046607-C22C-8D41-8A7C-4E2CF1E5F6FE}" type="presOf" srcId="{EF84C242-61A0-A344-B3D4-3B4C7FBD3BB8}" destId="{956CA28D-61EE-964D-BDB5-B673430296B7}" srcOrd="0" destOrd="0" presId="urn:microsoft.com/office/officeart/2005/8/layout/hierarchy2"/>
    <dgm:cxn modelId="{7923200B-4F10-E747-9581-803CE97E6D5F}" type="presOf" srcId="{EF34FE55-2EBF-494A-A6C3-365892C1D1A9}" destId="{B9C7BBCF-43A8-AB4F-8084-36C49128422D}" srcOrd="0" destOrd="0" presId="urn:microsoft.com/office/officeart/2005/8/layout/hierarchy2"/>
    <dgm:cxn modelId="{ABCFD214-7051-9F4D-B66D-8803E8D824DC}" srcId="{AE72F7B7-2502-FF47-85F1-11DDBA1C5AF7}" destId="{F4CF597A-2061-9145-9B23-E2FB7CF26CB6}" srcOrd="0" destOrd="0" parTransId="{98D266EA-D476-6340-A727-0039BA83E2D8}" sibTransId="{218488E5-8435-AD49-A5D1-160830F9A0C8}"/>
    <dgm:cxn modelId="{3082503B-B9E4-5549-B095-4693FBD39F99}" type="presOf" srcId="{D2953A91-B833-4C4F-BBC7-53D2E0ECEEDA}" destId="{A33BE7FF-F34E-DE4B-82B9-A189BAEDD114}" srcOrd="0" destOrd="0" presId="urn:microsoft.com/office/officeart/2005/8/layout/hierarchy2"/>
    <dgm:cxn modelId="{D88CA55C-CBC0-364C-8F21-C8D48E742876}" type="presOf" srcId="{CC58D6B2-5696-2D40-A4A1-5CC715FB4136}" destId="{E5D752C7-32B1-7B47-A4F0-22F1248ABFBA}" srcOrd="0" destOrd="0" presId="urn:microsoft.com/office/officeart/2005/8/layout/hierarchy2"/>
    <dgm:cxn modelId="{53F73D44-D83E-5F4C-98C1-9BCE16F59EC7}" type="presOf" srcId="{045F25CB-B63E-B244-96D1-3FD42D0E7764}" destId="{B1034A49-D8D4-574A-A638-80598C04E4D9}" srcOrd="0" destOrd="0" presId="urn:microsoft.com/office/officeart/2005/8/layout/hierarchy2"/>
    <dgm:cxn modelId="{8BFF5567-4954-FB44-9963-9A4E76866B64}" type="presOf" srcId="{E4B63A74-8DBE-7F44-B50A-A484418E61E2}" destId="{A69DACE6-E85A-424F-850A-8CE50AB76BAD}" srcOrd="0" destOrd="0" presId="urn:microsoft.com/office/officeart/2005/8/layout/hierarchy2"/>
    <dgm:cxn modelId="{46770070-5BF3-A04A-9E82-C2CC10C8B4BD}" type="presOf" srcId="{FE2EBDAD-6BFD-0246-850B-02BA40E59CC5}" destId="{DB72C7DE-686E-974A-8819-7E532CEB3EEB}" srcOrd="0" destOrd="0" presId="urn:microsoft.com/office/officeart/2005/8/layout/hierarchy2"/>
    <dgm:cxn modelId="{F8652850-558C-984A-B208-8C4B2626969D}" type="presOf" srcId="{2700A854-C085-144A-894A-B4AF3BA158D5}" destId="{B773AF97-D5C4-614F-ADAD-C6188480CBEB}" srcOrd="1" destOrd="0" presId="urn:microsoft.com/office/officeart/2005/8/layout/hierarchy2"/>
    <dgm:cxn modelId="{086BBA56-5BB3-4B4F-B405-74302DC74A2D}" type="presOf" srcId="{181EA9C5-09D1-4B40-B03E-CE588101A904}" destId="{0DF06B37-4FD3-134D-84A1-50FE1E63A1E5}" srcOrd="0" destOrd="0" presId="urn:microsoft.com/office/officeart/2005/8/layout/hierarchy2"/>
    <dgm:cxn modelId="{12FAA659-2CF4-694E-969F-4B3BFF981C21}" type="presOf" srcId="{2700A854-C085-144A-894A-B4AF3BA158D5}" destId="{8225EF8A-9816-0B48-99AF-F57DD2AC3345}" srcOrd="0" destOrd="0" presId="urn:microsoft.com/office/officeart/2005/8/layout/hierarchy2"/>
    <dgm:cxn modelId="{5F753F5A-5F47-8F44-8A60-73DAFF4EF40D}" srcId="{BA497DB5-6A4F-554C-82DF-90F1EC25A585}" destId="{6EF6F521-06F7-9B4A-8EA6-C588294FF757}" srcOrd="0" destOrd="0" parTransId="{16FBF598-202B-0D43-9A6F-50A2B45F777E}" sibTransId="{28056F9C-4860-7049-9ACD-310B648C764B}"/>
    <dgm:cxn modelId="{AD74EE5A-242B-3E42-B14D-03A54BBBC647}" type="presOf" srcId="{F3E70F6D-8EC8-B944-8BE6-86613D0D61D1}" destId="{63624E1B-479A-424D-A193-9FAD185788C5}" srcOrd="1" destOrd="0" presId="urn:microsoft.com/office/officeart/2005/8/layout/hierarchy2"/>
    <dgm:cxn modelId="{3EFED57B-087D-184E-8CA7-99E21F388F3A}" type="presOf" srcId="{98D266EA-D476-6340-A727-0039BA83E2D8}" destId="{82EAD598-BE3E-F344-A1F1-86DBD836EAF8}" srcOrd="0" destOrd="0" presId="urn:microsoft.com/office/officeart/2005/8/layout/hierarchy2"/>
    <dgm:cxn modelId="{A4E3E888-7DF5-8F43-BFE3-86807656FD08}" srcId="{74FDD1C7-B23E-644E-A16D-5CBFDACEC11A}" destId="{E4B63A74-8DBE-7F44-B50A-A484418E61E2}" srcOrd="0" destOrd="0" parTransId="{FE2EBDAD-6BFD-0246-850B-02BA40E59CC5}" sibTransId="{1FA0901C-9986-3440-9FE4-19F13258341F}"/>
    <dgm:cxn modelId="{05F51C8B-D25D-FD46-BF38-AE9F86259EA7}" type="presOf" srcId="{6EF6F521-06F7-9B4A-8EA6-C588294FF757}" destId="{A92318DD-DCD6-F94B-A252-8E0CA1D7CA3D}" srcOrd="0" destOrd="0" presId="urn:microsoft.com/office/officeart/2005/8/layout/hierarchy2"/>
    <dgm:cxn modelId="{BF22399A-4D40-D048-85A7-8D8697DA870D}" type="presOf" srcId="{16FBF598-202B-0D43-9A6F-50A2B45F777E}" destId="{622BF1AC-98FE-1C49-B4E5-5AA1686D8C00}" srcOrd="1" destOrd="0" presId="urn:microsoft.com/office/officeart/2005/8/layout/hierarchy2"/>
    <dgm:cxn modelId="{538E559B-FB62-0C4B-8F99-122244BC5137}" type="presOf" srcId="{5F1C1A6B-0D88-EB41-9857-2A1B63A651CC}" destId="{910FE633-299E-C149-A220-8C5A52348F70}" srcOrd="0" destOrd="0" presId="urn:microsoft.com/office/officeart/2005/8/layout/hierarchy2"/>
    <dgm:cxn modelId="{597672A0-D5A8-024B-B39D-8938DAAF62AD}" type="presOf" srcId="{BB120BB9-EA99-C74D-BFA4-FC32D79B46AB}" destId="{21A75371-AC03-D24E-ADED-2000F0D32FDC}" srcOrd="0" destOrd="0" presId="urn:microsoft.com/office/officeart/2005/8/layout/hierarchy2"/>
    <dgm:cxn modelId="{847053A4-01C2-804C-8B18-204D48E3E53C}" type="presOf" srcId="{D2953A91-B833-4C4F-BBC7-53D2E0ECEEDA}" destId="{BF532BF2-EFCB-7E41-8ED1-4B44EFC5283C}" srcOrd="1" destOrd="0" presId="urn:microsoft.com/office/officeart/2005/8/layout/hierarchy2"/>
    <dgm:cxn modelId="{668C66A8-0720-1244-8090-E7CB6D343EB8}" srcId="{6EF6F521-06F7-9B4A-8EA6-C588294FF757}" destId="{556F72F9-C915-BB4A-975D-286D97F08BE9}" srcOrd="0" destOrd="0" parTransId="{F3E70F6D-8EC8-B944-8BE6-86613D0D61D1}" sibTransId="{FE7C40B8-FA38-1F42-A6B4-EF68186BE1C3}"/>
    <dgm:cxn modelId="{2A4169AC-EDC5-BC41-A550-6D34F8C24F21}" srcId="{EF34FE55-2EBF-494A-A6C3-365892C1D1A9}" destId="{BA497DB5-6A4F-554C-82DF-90F1EC25A585}" srcOrd="0" destOrd="0" parTransId="{5AE086CF-8314-644D-82EE-0D230CC62B54}" sibTransId="{729EEA25-2459-B040-BC57-C6F15EE5CFD3}"/>
    <dgm:cxn modelId="{EB4CA6AF-8978-6A45-8503-9EFA989D2AD6}" type="presOf" srcId="{045F25CB-B63E-B244-96D1-3FD42D0E7764}" destId="{F70AC4F2-C55B-3143-B142-3D42D9F02C73}" srcOrd="1" destOrd="0" presId="urn:microsoft.com/office/officeart/2005/8/layout/hierarchy2"/>
    <dgm:cxn modelId="{4CBAE0B6-D763-D94A-B557-FD9089E6EF6D}" type="presOf" srcId="{5F1C1A6B-0D88-EB41-9857-2A1B63A651CC}" destId="{5C34B5E1-71D8-7C4F-9E5E-245065C1EEB7}" srcOrd="1" destOrd="0" presId="urn:microsoft.com/office/officeart/2005/8/layout/hierarchy2"/>
    <dgm:cxn modelId="{FABBD8B7-DAEA-CF4E-AD25-FB37D7AF2D9B}" type="presOf" srcId="{E6E1EA7A-1EC6-4C42-A4FB-AF207C995CEC}" destId="{58480181-9987-3545-9430-5D00535239F9}" srcOrd="1" destOrd="0" presId="urn:microsoft.com/office/officeart/2005/8/layout/hierarchy2"/>
    <dgm:cxn modelId="{DC2647BC-A3CC-A44D-B19B-AEEEFD9785CE}" type="presOf" srcId="{F4CF597A-2061-9145-9B23-E2FB7CF26CB6}" destId="{35BEE511-AF63-B742-8909-C686124EBAD1}" srcOrd="0" destOrd="0" presId="urn:microsoft.com/office/officeart/2005/8/layout/hierarchy2"/>
    <dgm:cxn modelId="{D0DB0DC0-7A96-CD45-8A9B-7112BDC8135B}" srcId="{AE72F7B7-2502-FF47-85F1-11DDBA1C5AF7}" destId="{02C1D7AE-58FD-2140-B14E-4C1BD5121C62}" srcOrd="2" destOrd="0" parTransId="{E6E1EA7A-1EC6-4C42-A4FB-AF207C995CEC}" sibTransId="{40E93586-5007-F045-8A23-E0F15161EB16}"/>
    <dgm:cxn modelId="{48C4EDC1-7ED1-4140-8D33-C720C43AFECE}" srcId="{BA497DB5-6A4F-554C-82DF-90F1EC25A585}" destId="{AE72F7B7-2502-FF47-85F1-11DDBA1C5AF7}" srcOrd="1" destOrd="0" parTransId="{045F25CB-B63E-B244-96D1-3FD42D0E7764}" sibTransId="{BE2DCBD5-49DE-684E-A114-5C4BE2AD3A55}"/>
    <dgm:cxn modelId="{DB54D8C9-2E92-B443-A1CC-0800DE9EB41A}" type="presOf" srcId="{74FDD1C7-B23E-644E-A16D-5CBFDACEC11A}" destId="{A2404F12-7AFD-2945-94E5-A8C355AC5E51}" srcOrd="0" destOrd="0" presId="urn:microsoft.com/office/officeart/2005/8/layout/hierarchy2"/>
    <dgm:cxn modelId="{D6B4ABCB-F173-644D-B9AB-1ED05AF6F1BA}" type="presOf" srcId="{BA497DB5-6A4F-554C-82DF-90F1EC25A585}" destId="{DEA1B782-8223-894C-892F-F0FEF894FC30}" srcOrd="0" destOrd="0" presId="urn:microsoft.com/office/officeart/2005/8/layout/hierarchy2"/>
    <dgm:cxn modelId="{4CCFE3D2-57CC-1C46-BC42-EF23351D22E2}" type="presOf" srcId="{02C1D7AE-58FD-2140-B14E-4C1BD5121C62}" destId="{4CECF266-829C-0E4D-943B-D2CDE5935E14}" srcOrd="0" destOrd="0" presId="urn:microsoft.com/office/officeart/2005/8/layout/hierarchy2"/>
    <dgm:cxn modelId="{03CAC8D4-A515-1C4F-B4AA-D91CFE1B28EE}" type="presOf" srcId="{AE72F7B7-2502-FF47-85F1-11DDBA1C5AF7}" destId="{90DC5A4E-4FC4-804B-A2E3-12E279B05232}" srcOrd="0" destOrd="0" presId="urn:microsoft.com/office/officeart/2005/8/layout/hierarchy2"/>
    <dgm:cxn modelId="{6FF829D9-B22F-864E-BF96-FF10FD0544ED}" type="presOf" srcId="{FE2EBDAD-6BFD-0246-850B-02BA40E59CC5}" destId="{EFF13B34-5737-D14F-9052-5424552AF569}" srcOrd="1" destOrd="0" presId="urn:microsoft.com/office/officeart/2005/8/layout/hierarchy2"/>
    <dgm:cxn modelId="{055E2BDE-B2D4-934C-A8A9-8781796DC033}" srcId="{BA497DB5-6A4F-554C-82DF-90F1EC25A585}" destId="{EF84C242-61A0-A344-B3D4-3B4C7FBD3BB8}" srcOrd="2" destOrd="0" parTransId="{2700A854-C085-144A-894A-B4AF3BA158D5}" sibTransId="{06706A69-2F12-D547-A692-623DE446F722}"/>
    <dgm:cxn modelId="{96C448DF-45CC-A64F-B868-8B7958822965}" type="presOf" srcId="{CC58D6B2-5696-2D40-A4A1-5CC715FB4136}" destId="{D7D716F4-C658-A945-A10E-5B715A87AC13}" srcOrd="1" destOrd="0" presId="urn:microsoft.com/office/officeart/2005/8/layout/hierarchy2"/>
    <dgm:cxn modelId="{F034EDDF-15C1-7A46-A7B2-1EFDE87F0344}" srcId="{556F72F9-C915-BB4A-975D-286D97F08BE9}" destId="{181EA9C5-09D1-4B40-B03E-CE588101A904}" srcOrd="0" destOrd="0" parTransId="{D2953A91-B833-4C4F-BBC7-53D2E0ECEEDA}" sibTransId="{D934AE5E-4147-1A43-BED9-50B2D3877F0A}"/>
    <dgm:cxn modelId="{E9DA06E6-16E2-C549-AFD9-82179757D24D}" type="presOf" srcId="{556F72F9-C915-BB4A-975D-286D97F08BE9}" destId="{E169D8E0-B23C-A941-B8D6-033D8C313B7A}" srcOrd="0" destOrd="0" presId="urn:microsoft.com/office/officeart/2005/8/layout/hierarchy2"/>
    <dgm:cxn modelId="{76CB82EE-70E5-5344-96BC-65552A3F5535}" srcId="{6EF6F521-06F7-9B4A-8EA6-C588294FF757}" destId="{74FDD1C7-B23E-644E-A16D-5CBFDACEC11A}" srcOrd="1" destOrd="0" parTransId="{CC58D6B2-5696-2D40-A4A1-5CC715FB4136}" sibTransId="{A56CD1AD-1357-D046-9054-23A091A1E085}"/>
    <dgm:cxn modelId="{9BB41FF2-4699-5445-8199-A02A9A790268}" type="presOf" srcId="{E6E1EA7A-1EC6-4C42-A4FB-AF207C995CEC}" destId="{9BF3821C-22A2-0C42-9A85-DA4A1D43C5C3}" srcOrd="0" destOrd="0" presId="urn:microsoft.com/office/officeart/2005/8/layout/hierarchy2"/>
    <dgm:cxn modelId="{0ABC35F5-A293-7440-9CBA-84A2F832188B}" type="presParOf" srcId="{B9C7BBCF-43A8-AB4F-8084-36C49128422D}" destId="{8CF0BBE6-9153-5D45-9285-58B9875F88B5}" srcOrd="0" destOrd="0" presId="urn:microsoft.com/office/officeart/2005/8/layout/hierarchy2"/>
    <dgm:cxn modelId="{9D6F447F-DBE5-8C4C-8BF4-09FBC8103A53}" type="presParOf" srcId="{8CF0BBE6-9153-5D45-9285-58B9875F88B5}" destId="{DEA1B782-8223-894C-892F-F0FEF894FC30}" srcOrd="0" destOrd="0" presId="urn:microsoft.com/office/officeart/2005/8/layout/hierarchy2"/>
    <dgm:cxn modelId="{FB43B7AA-31E6-094D-A93A-B301A82967C2}" type="presParOf" srcId="{8CF0BBE6-9153-5D45-9285-58B9875F88B5}" destId="{CC15C505-D41C-1D49-B743-824964ECBE6C}" srcOrd="1" destOrd="0" presId="urn:microsoft.com/office/officeart/2005/8/layout/hierarchy2"/>
    <dgm:cxn modelId="{EF8174C9-2798-9A4C-8CB3-035B1FAA9405}" type="presParOf" srcId="{CC15C505-D41C-1D49-B743-824964ECBE6C}" destId="{A8AFE1F3-2144-C34F-9E11-B9EC093390CF}" srcOrd="0" destOrd="0" presId="urn:microsoft.com/office/officeart/2005/8/layout/hierarchy2"/>
    <dgm:cxn modelId="{05F4FF59-A1AC-9942-9BB4-62B1E46C3EAD}" type="presParOf" srcId="{A8AFE1F3-2144-C34F-9E11-B9EC093390CF}" destId="{622BF1AC-98FE-1C49-B4E5-5AA1686D8C00}" srcOrd="0" destOrd="0" presId="urn:microsoft.com/office/officeart/2005/8/layout/hierarchy2"/>
    <dgm:cxn modelId="{E5247233-CD92-2442-BA0B-2951D272D150}" type="presParOf" srcId="{CC15C505-D41C-1D49-B743-824964ECBE6C}" destId="{3BE51B28-BF5F-674A-8EC5-61A1BC890BBA}" srcOrd="1" destOrd="0" presId="urn:microsoft.com/office/officeart/2005/8/layout/hierarchy2"/>
    <dgm:cxn modelId="{4FE364D0-392E-0840-A5A5-83341E920A7C}" type="presParOf" srcId="{3BE51B28-BF5F-674A-8EC5-61A1BC890BBA}" destId="{A92318DD-DCD6-F94B-A252-8E0CA1D7CA3D}" srcOrd="0" destOrd="0" presId="urn:microsoft.com/office/officeart/2005/8/layout/hierarchy2"/>
    <dgm:cxn modelId="{67AAD9B2-3918-6F48-B6FA-A9EDC446B103}" type="presParOf" srcId="{3BE51B28-BF5F-674A-8EC5-61A1BC890BBA}" destId="{C268E788-1C70-E649-A417-F6CB1AC81393}" srcOrd="1" destOrd="0" presId="urn:microsoft.com/office/officeart/2005/8/layout/hierarchy2"/>
    <dgm:cxn modelId="{67D36A1F-28CB-7543-A8AC-D9F380A8B4F9}" type="presParOf" srcId="{C268E788-1C70-E649-A417-F6CB1AC81393}" destId="{128BDC56-AE1E-7647-8317-54701AA745D0}" srcOrd="0" destOrd="0" presId="urn:microsoft.com/office/officeart/2005/8/layout/hierarchy2"/>
    <dgm:cxn modelId="{3F7F4703-A673-6640-B3C8-E58F7EE8E64E}" type="presParOf" srcId="{128BDC56-AE1E-7647-8317-54701AA745D0}" destId="{63624E1B-479A-424D-A193-9FAD185788C5}" srcOrd="0" destOrd="0" presId="urn:microsoft.com/office/officeart/2005/8/layout/hierarchy2"/>
    <dgm:cxn modelId="{CD2BF04E-D69B-4544-BFDC-58AE0E103D15}" type="presParOf" srcId="{C268E788-1C70-E649-A417-F6CB1AC81393}" destId="{542FF6EE-F2DA-5A44-87EF-1921B3B77142}" srcOrd="1" destOrd="0" presId="urn:microsoft.com/office/officeart/2005/8/layout/hierarchy2"/>
    <dgm:cxn modelId="{D0302924-6044-1D43-92F5-C2E7A9442614}" type="presParOf" srcId="{542FF6EE-F2DA-5A44-87EF-1921B3B77142}" destId="{E169D8E0-B23C-A941-B8D6-033D8C313B7A}" srcOrd="0" destOrd="0" presId="urn:microsoft.com/office/officeart/2005/8/layout/hierarchy2"/>
    <dgm:cxn modelId="{E232E670-D98E-1E47-8615-9455B9C994D4}" type="presParOf" srcId="{542FF6EE-F2DA-5A44-87EF-1921B3B77142}" destId="{910B9341-36E2-7C44-AAB3-CAA0AB7EBE4E}" srcOrd="1" destOrd="0" presId="urn:microsoft.com/office/officeart/2005/8/layout/hierarchy2"/>
    <dgm:cxn modelId="{6E88961A-2492-614A-BBF4-1241F1224B30}" type="presParOf" srcId="{910B9341-36E2-7C44-AAB3-CAA0AB7EBE4E}" destId="{A33BE7FF-F34E-DE4B-82B9-A189BAEDD114}" srcOrd="0" destOrd="0" presId="urn:microsoft.com/office/officeart/2005/8/layout/hierarchy2"/>
    <dgm:cxn modelId="{5A376581-DA0A-5643-BA48-6A46E0255DC5}" type="presParOf" srcId="{A33BE7FF-F34E-DE4B-82B9-A189BAEDD114}" destId="{BF532BF2-EFCB-7E41-8ED1-4B44EFC5283C}" srcOrd="0" destOrd="0" presId="urn:microsoft.com/office/officeart/2005/8/layout/hierarchy2"/>
    <dgm:cxn modelId="{341960C8-79C7-E044-9D5C-27A4C38578F2}" type="presParOf" srcId="{910B9341-36E2-7C44-AAB3-CAA0AB7EBE4E}" destId="{130A3CFE-7046-364A-8023-D4097D8D89AF}" srcOrd="1" destOrd="0" presId="urn:microsoft.com/office/officeart/2005/8/layout/hierarchy2"/>
    <dgm:cxn modelId="{CD7839CC-D9C7-E74E-8048-6D6CAAE24FE0}" type="presParOf" srcId="{130A3CFE-7046-364A-8023-D4097D8D89AF}" destId="{0DF06B37-4FD3-134D-84A1-50FE1E63A1E5}" srcOrd="0" destOrd="0" presId="urn:microsoft.com/office/officeart/2005/8/layout/hierarchy2"/>
    <dgm:cxn modelId="{B8090AD4-8117-DC47-8E3A-740F88B4B308}" type="presParOf" srcId="{130A3CFE-7046-364A-8023-D4097D8D89AF}" destId="{7BDA5287-4590-8246-8C26-9D8177ADAF22}" srcOrd="1" destOrd="0" presId="urn:microsoft.com/office/officeart/2005/8/layout/hierarchy2"/>
    <dgm:cxn modelId="{BD73CF2B-D3D9-5E48-8842-75C16F3AFE99}" type="presParOf" srcId="{C268E788-1C70-E649-A417-F6CB1AC81393}" destId="{E5D752C7-32B1-7B47-A4F0-22F1248ABFBA}" srcOrd="2" destOrd="0" presId="urn:microsoft.com/office/officeart/2005/8/layout/hierarchy2"/>
    <dgm:cxn modelId="{21555338-9FBB-1B49-8A60-32BAFD313C4E}" type="presParOf" srcId="{E5D752C7-32B1-7B47-A4F0-22F1248ABFBA}" destId="{D7D716F4-C658-A945-A10E-5B715A87AC13}" srcOrd="0" destOrd="0" presId="urn:microsoft.com/office/officeart/2005/8/layout/hierarchy2"/>
    <dgm:cxn modelId="{7411B6BC-6768-CC49-BD0D-417DB9E62088}" type="presParOf" srcId="{C268E788-1C70-E649-A417-F6CB1AC81393}" destId="{A15EF65E-248A-9A48-BC85-30C566F29888}" srcOrd="3" destOrd="0" presId="urn:microsoft.com/office/officeart/2005/8/layout/hierarchy2"/>
    <dgm:cxn modelId="{E9A01CD7-7B1B-0147-87A4-09296C3E4E59}" type="presParOf" srcId="{A15EF65E-248A-9A48-BC85-30C566F29888}" destId="{A2404F12-7AFD-2945-94E5-A8C355AC5E51}" srcOrd="0" destOrd="0" presId="urn:microsoft.com/office/officeart/2005/8/layout/hierarchy2"/>
    <dgm:cxn modelId="{8E8A6ACB-E108-924A-80C4-CD6885E60DCA}" type="presParOf" srcId="{A15EF65E-248A-9A48-BC85-30C566F29888}" destId="{5A802F54-6AE1-9D49-930F-4242C25916FE}" srcOrd="1" destOrd="0" presId="urn:microsoft.com/office/officeart/2005/8/layout/hierarchy2"/>
    <dgm:cxn modelId="{B4A9F9EA-B0CF-B748-BAA4-9557E3B80A80}" type="presParOf" srcId="{5A802F54-6AE1-9D49-930F-4242C25916FE}" destId="{DB72C7DE-686E-974A-8819-7E532CEB3EEB}" srcOrd="0" destOrd="0" presId="urn:microsoft.com/office/officeart/2005/8/layout/hierarchy2"/>
    <dgm:cxn modelId="{ABE92B4A-5676-A041-AB3B-699B0D294701}" type="presParOf" srcId="{DB72C7DE-686E-974A-8819-7E532CEB3EEB}" destId="{EFF13B34-5737-D14F-9052-5424552AF569}" srcOrd="0" destOrd="0" presId="urn:microsoft.com/office/officeart/2005/8/layout/hierarchy2"/>
    <dgm:cxn modelId="{06229C0B-141B-2745-95F2-60D8749C429A}" type="presParOf" srcId="{5A802F54-6AE1-9D49-930F-4242C25916FE}" destId="{4F2C2716-5543-8541-9710-528E6BAA0870}" srcOrd="1" destOrd="0" presId="urn:microsoft.com/office/officeart/2005/8/layout/hierarchy2"/>
    <dgm:cxn modelId="{88063E1D-42C0-CB45-ACD2-6AF0E87AD336}" type="presParOf" srcId="{4F2C2716-5543-8541-9710-528E6BAA0870}" destId="{A69DACE6-E85A-424F-850A-8CE50AB76BAD}" srcOrd="0" destOrd="0" presId="urn:microsoft.com/office/officeart/2005/8/layout/hierarchy2"/>
    <dgm:cxn modelId="{A00E5966-A511-1F4C-B7C3-95651449E287}" type="presParOf" srcId="{4F2C2716-5543-8541-9710-528E6BAA0870}" destId="{68FD0C7F-BEC8-3345-811B-981459500286}" srcOrd="1" destOrd="0" presId="urn:microsoft.com/office/officeart/2005/8/layout/hierarchy2"/>
    <dgm:cxn modelId="{28721425-FE25-6C49-8FE5-634F2262FBA3}" type="presParOf" srcId="{CC15C505-D41C-1D49-B743-824964ECBE6C}" destId="{B1034A49-D8D4-574A-A638-80598C04E4D9}" srcOrd="2" destOrd="0" presId="urn:microsoft.com/office/officeart/2005/8/layout/hierarchy2"/>
    <dgm:cxn modelId="{D0D2DCD4-C36E-004F-94E0-C2FD715EB3A4}" type="presParOf" srcId="{B1034A49-D8D4-574A-A638-80598C04E4D9}" destId="{F70AC4F2-C55B-3143-B142-3D42D9F02C73}" srcOrd="0" destOrd="0" presId="urn:microsoft.com/office/officeart/2005/8/layout/hierarchy2"/>
    <dgm:cxn modelId="{6FD8327C-3A55-8642-9F5F-B05B777744A9}" type="presParOf" srcId="{CC15C505-D41C-1D49-B743-824964ECBE6C}" destId="{353F3053-4CDE-0045-95EA-4414E9744A1A}" srcOrd="3" destOrd="0" presId="urn:microsoft.com/office/officeart/2005/8/layout/hierarchy2"/>
    <dgm:cxn modelId="{C2E216C8-DB22-B343-A0BF-3BA93E612DEA}" type="presParOf" srcId="{353F3053-4CDE-0045-95EA-4414E9744A1A}" destId="{90DC5A4E-4FC4-804B-A2E3-12E279B05232}" srcOrd="0" destOrd="0" presId="urn:microsoft.com/office/officeart/2005/8/layout/hierarchy2"/>
    <dgm:cxn modelId="{7A3DCBEF-8F34-E341-A80D-18D0D987AC81}" type="presParOf" srcId="{353F3053-4CDE-0045-95EA-4414E9744A1A}" destId="{722D11D7-1798-954F-BE39-0D06BE305D44}" srcOrd="1" destOrd="0" presId="urn:microsoft.com/office/officeart/2005/8/layout/hierarchy2"/>
    <dgm:cxn modelId="{F2B5B656-17FE-564C-981E-A2BCFB5C5A3E}" type="presParOf" srcId="{722D11D7-1798-954F-BE39-0D06BE305D44}" destId="{82EAD598-BE3E-F344-A1F1-86DBD836EAF8}" srcOrd="0" destOrd="0" presId="urn:microsoft.com/office/officeart/2005/8/layout/hierarchy2"/>
    <dgm:cxn modelId="{784F5AF9-FAE4-8544-B600-7C5070F04D6B}" type="presParOf" srcId="{82EAD598-BE3E-F344-A1F1-86DBD836EAF8}" destId="{DAAAA511-6075-2F4E-B4F7-4E2212926072}" srcOrd="0" destOrd="0" presId="urn:microsoft.com/office/officeart/2005/8/layout/hierarchy2"/>
    <dgm:cxn modelId="{1BCDAD0F-D8A9-944C-9D38-F52117BAC2F9}" type="presParOf" srcId="{722D11D7-1798-954F-BE39-0D06BE305D44}" destId="{1BB120C1-F3E9-BC47-8D0A-8E7B3C73140D}" srcOrd="1" destOrd="0" presId="urn:microsoft.com/office/officeart/2005/8/layout/hierarchy2"/>
    <dgm:cxn modelId="{A071FD4C-3720-6F4F-9A93-0D44EFAB750A}" type="presParOf" srcId="{1BB120C1-F3E9-BC47-8D0A-8E7B3C73140D}" destId="{35BEE511-AF63-B742-8909-C686124EBAD1}" srcOrd="0" destOrd="0" presId="urn:microsoft.com/office/officeart/2005/8/layout/hierarchy2"/>
    <dgm:cxn modelId="{4CA1501F-CBB1-5744-B49C-5C6D0E496123}" type="presParOf" srcId="{1BB120C1-F3E9-BC47-8D0A-8E7B3C73140D}" destId="{D45A9552-B814-D34C-9579-1BFA1426F216}" srcOrd="1" destOrd="0" presId="urn:microsoft.com/office/officeart/2005/8/layout/hierarchy2"/>
    <dgm:cxn modelId="{9ED188F8-7121-0047-99BC-F4BC0C499684}" type="presParOf" srcId="{722D11D7-1798-954F-BE39-0D06BE305D44}" destId="{910FE633-299E-C149-A220-8C5A52348F70}" srcOrd="2" destOrd="0" presId="urn:microsoft.com/office/officeart/2005/8/layout/hierarchy2"/>
    <dgm:cxn modelId="{602356FA-847F-A94E-87B8-CE5D749619FD}" type="presParOf" srcId="{910FE633-299E-C149-A220-8C5A52348F70}" destId="{5C34B5E1-71D8-7C4F-9E5E-245065C1EEB7}" srcOrd="0" destOrd="0" presId="urn:microsoft.com/office/officeart/2005/8/layout/hierarchy2"/>
    <dgm:cxn modelId="{A705CF37-561A-7747-A704-1DB0FD01753A}" type="presParOf" srcId="{722D11D7-1798-954F-BE39-0D06BE305D44}" destId="{DD2567EE-0EA9-4E4B-BC2F-6F8EAFA9A139}" srcOrd="3" destOrd="0" presId="urn:microsoft.com/office/officeart/2005/8/layout/hierarchy2"/>
    <dgm:cxn modelId="{B12F653D-F011-B44F-96EF-D481E0D43729}" type="presParOf" srcId="{DD2567EE-0EA9-4E4B-BC2F-6F8EAFA9A139}" destId="{21A75371-AC03-D24E-ADED-2000F0D32FDC}" srcOrd="0" destOrd="0" presId="urn:microsoft.com/office/officeart/2005/8/layout/hierarchy2"/>
    <dgm:cxn modelId="{A698A729-4FE3-B342-B1BD-015AB19E8600}" type="presParOf" srcId="{DD2567EE-0EA9-4E4B-BC2F-6F8EAFA9A139}" destId="{26E6D7D8-9C06-844B-BC0D-B08A67071095}" srcOrd="1" destOrd="0" presId="urn:microsoft.com/office/officeart/2005/8/layout/hierarchy2"/>
    <dgm:cxn modelId="{C2B87128-1A7D-C14E-A68D-4E13678B47FC}" type="presParOf" srcId="{722D11D7-1798-954F-BE39-0D06BE305D44}" destId="{9BF3821C-22A2-0C42-9A85-DA4A1D43C5C3}" srcOrd="4" destOrd="0" presId="urn:microsoft.com/office/officeart/2005/8/layout/hierarchy2"/>
    <dgm:cxn modelId="{A0EDD2AF-8B61-654D-8683-3763DA1B6734}" type="presParOf" srcId="{9BF3821C-22A2-0C42-9A85-DA4A1D43C5C3}" destId="{58480181-9987-3545-9430-5D00535239F9}" srcOrd="0" destOrd="0" presId="urn:microsoft.com/office/officeart/2005/8/layout/hierarchy2"/>
    <dgm:cxn modelId="{CC3D828F-2A3F-B64B-BA9C-C1DCB509126B}" type="presParOf" srcId="{722D11D7-1798-954F-BE39-0D06BE305D44}" destId="{A818B204-003E-034E-9CB3-80432C12BC2F}" srcOrd="5" destOrd="0" presId="urn:microsoft.com/office/officeart/2005/8/layout/hierarchy2"/>
    <dgm:cxn modelId="{10BF11BB-8C1E-C84D-B692-0A161DCE819D}" type="presParOf" srcId="{A818B204-003E-034E-9CB3-80432C12BC2F}" destId="{4CECF266-829C-0E4D-943B-D2CDE5935E14}" srcOrd="0" destOrd="0" presId="urn:microsoft.com/office/officeart/2005/8/layout/hierarchy2"/>
    <dgm:cxn modelId="{371330F6-FF88-E24B-A22D-7A80099233F8}" type="presParOf" srcId="{A818B204-003E-034E-9CB3-80432C12BC2F}" destId="{7AA41851-1642-BA42-A7F0-9BFFDB7DFF96}" srcOrd="1" destOrd="0" presId="urn:microsoft.com/office/officeart/2005/8/layout/hierarchy2"/>
    <dgm:cxn modelId="{D2BA6DD5-E72A-1D4B-8716-C484376C144E}" type="presParOf" srcId="{CC15C505-D41C-1D49-B743-824964ECBE6C}" destId="{8225EF8A-9816-0B48-99AF-F57DD2AC3345}" srcOrd="4" destOrd="0" presId="urn:microsoft.com/office/officeart/2005/8/layout/hierarchy2"/>
    <dgm:cxn modelId="{64E4D874-EB30-9144-802E-8BDD244597FC}" type="presParOf" srcId="{8225EF8A-9816-0B48-99AF-F57DD2AC3345}" destId="{B773AF97-D5C4-614F-ADAD-C6188480CBEB}" srcOrd="0" destOrd="0" presId="urn:microsoft.com/office/officeart/2005/8/layout/hierarchy2"/>
    <dgm:cxn modelId="{E384709F-A29A-E74E-A015-3961926A9620}" type="presParOf" srcId="{CC15C505-D41C-1D49-B743-824964ECBE6C}" destId="{E4C194EF-8B3E-AF43-9AEE-D5A3A4158E82}" srcOrd="5" destOrd="0" presId="urn:microsoft.com/office/officeart/2005/8/layout/hierarchy2"/>
    <dgm:cxn modelId="{60839C67-DC64-2640-81C0-A268389807D5}" type="presParOf" srcId="{E4C194EF-8B3E-AF43-9AEE-D5A3A4158E82}" destId="{956CA28D-61EE-964D-BDB5-B673430296B7}" srcOrd="0" destOrd="0" presId="urn:microsoft.com/office/officeart/2005/8/layout/hierarchy2"/>
    <dgm:cxn modelId="{44DD7898-87D3-0E48-AEFD-6E861219910A}" type="presParOf" srcId="{E4C194EF-8B3E-AF43-9AEE-D5A3A4158E82}" destId="{E013F748-B463-004B-A7CA-A20B528AE56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1B782-8223-894C-892F-F0FEF894FC30}">
      <dsp:nvSpPr>
        <dsp:cNvPr id="0" name=""/>
        <dsp:cNvSpPr/>
      </dsp:nvSpPr>
      <dsp:spPr>
        <a:xfrm>
          <a:off x="3648" y="1907142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MyAppDir/ </a:t>
          </a:r>
        </a:p>
      </dsp:txBody>
      <dsp:txXfrm>
        <a:off x="22471" y="1925965"/>
        <a:ext cx="1247653" cy="605003"/>
      </dsp:txXfrm>
    </dsp:sp>
    <dsp:sp modelId="{A8AFE1F3-2144-C34F-9E11-B9EC093390CF}">
      <dsp:nvSpPr>
        <dsp:cNvPr id="0" name=""/>
        <dsp:cNvSpPr/>
      </dsp:nvSpPr>
      <dsp:spPr>
        <a:xfrm rot="17500715">
          <a:off x="850121" y="1567650"/>
          <a:ext cx="1391771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1391771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11212" y="1547006"/>
        <a:ext cx="69588" cy="69588"/>
      </dsp:txXfrm>
    </dsp:sp>
    <dsp:sp modelId="{A92318DD-DCD6-F94B-A252-8E0CA1D7CA3D}">
      <dsp:nvSpPr>
        <dsp:cNvPr id="0" name=""/>
        <dsp:cNvSpPr/>
      </dsp:nvSpPr>
      <dsp:spPr>
        <a:xfrm>
          <a:off x="1803067" y="613810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static/</a:t>
          </a:r>
        </a:p>
      </dsp:txBody>
      <dsp:txXfrm>
        <a:off x="1821890" y="632633"/>
        <a:ext cx="1247653" cy="605003"/>
      </dsp:txXfrm>
    </dsp:sp>
    <dsp:sp modelId="{128BDC56-AE1E-7647-8317-54701AA745D0}">
      <dsp:nvSpPr>
        <dsp:cNvPr id="0" name=""/>
        <dsp:cNvSpPr/>
      </dsp:nvSpPr>
      <dsp:spPr>
        <a:xfrm rot="19457599">
          <a:off x="3028855" y="736222"/>
          <a:ext cx="63314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633140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9597" y="734544"/>
        <a:ext cx="31657" cy="31657"/>
      </dsp:txXfrm>
    </dsp:sp>
    <dsp:sp modelId="{E169D8E0-B23C-A941-B8D6-033D8C313B7A}">
      <dsp:nvSpPr>
        <dsp:cNvPr id="0" name=""/>
        <dsp:cNvSpPr/>
      </dsp:nvSpPr>
      <dsp:spPr>
        <a:xfrm>
          <a:off x="3602485" y="244286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scripts</a:t>
          </a:r>
        </a:p>
      </dsp:txBody>
      <dsp:txXfrm>
        <a:off x="3621308" y="263109"/>
        <a:ext cx="1247653" cy="605003"/>
      </dsp:txXfrm>
    </dsp:sp>
    <dsp:sp modelId="{A33BE7FF-F34E-DE4B-82B9-A189BAEDD114}">
      <dsp:nvSpPr>
        <dsp:cNvPr id="0" name=""/>
        <dsp:cNvSpPr/>
      </dsp:nvSpPr>
      <dsp:spPr>
        <a:xfrm>
          <a:off x="4887784" y="551461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31991" y="552758"/>
        <a:ext cx="25705" cy="25705"/>
      </dsp:txXfrm>
    </dsp:sp>
    <dsp:sp modelId="{0DF06B37-4FD3-134D-84A1-50FE1E63A1E5}">
      <dsp:nvSpPr>
        <dsp:cNvPr id="0" name=""/>
        <dsp:cNvSpPr/>
      </dsp:nvSpPr>
      <dsp:spPr>
        <a:xfrm>
          <a:off x="5401904" y="244286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my_script.js</a:t>
          </a:r>
          <a:endParaRPr lang="en-US" sz="1500" kern="1200" dirty="0"/>
        </a:p>
      </dsp:txBody>
      <dsp:txXfrm>
        <a:off x="5420727" y="263109"/>
        <a:ext cx="1247653" cy="605003"/>
      </dsp:txXfrm>
    </dsp:sp>
    <dsp:sp modelId="{E5D752C7-32B1-7B47-A4F0-22F1248ABFBA}">
      <dsp:nvSpPr>
        <dsp:cNvPr id="0" name=""/>
        <dsp:cNvSpPr/>
      </dsp:nvSpPr>
      <dsp:spPr>
        <a:xfrm rot="2142401">
          <a:off x="3028855" y="1105746"/>
          <a:ext cx="63314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633140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9597" y="1104068"/>
        <a:ext cx="31657" cy="31657"/>
      </dsp:txXfrm>
    </dsp:sp>
    <dsp:sp modelId="{A2404F12-7AFD-2945-94E5-A8C355AC5E51}">
      <dsp:nvSpPr>
        <dsp:cNvPr id="0" name=""/>
        <dsp:cNvSpPr/>
      </dsp:nvSpPr>
      <dsp:spPr>
        <a:xfrm>
          <a:off x="3602485" y="983333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styles</a:t>
          </a:r>
        </a:p>
      </dsp:txBody>
      <dsp:txXfrm>
        <a:off x="3621308" y="1002156"/>
        <a:ext cx="1247653" cy="605003"/>
      </dsp:txXfrm>
    </dsp:sp>
    <dsp:sp modelId="{DB72C7DE-686E-974A-8819-7E532CEB3EEB}">
      <dsp:nvSpPr>
        <dsp:cNvPr id="0" name=""/>
        <dsp:cNvSpPr/>
      </dsp:nvSpPr>
      <dsp:spPr>
        <a:xfrm>
          <a:off x="4887784" y="1290508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131991" y="1291805"/>
        <a:ext cx="25705" cy="25705"/>
      </dsp:txXfrm>
    </dsp:sp>
    <dsp:sp modelId="{A69DACE6-E85A-424F-850A-8CE50AB76BAD}">
      <dsp:nvSpPr>
        <dsp:cNvPr id="0" name=""/>
        <dsp:cNvSpPr/>
      </dsp:nvSpPr>
      <dsp:spPr>
        <a:xfrm>
          <a:off x="5401904" y="983333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my_css.css</a:t>
          </a:r>
        </a:p>
      </dsp:txBody>
      <dsp:txXfrm>
        <a:off x="5420727" y="1002156"/>
        <a:ext cx="1247653" cy="605003"/>
      </dsp:txXfrm>
    </dsp:sp>
    <dsp:sp modelId="{B1034A49-D8D4-574A-A638-80598C04E4D9}">
      <dsp:nvSpPr>
        <dsp:cNvPr id="0" name=""/>
        <dsp:cNvSpPr/>
      </dsp:nvSpPr>
      <dsp:spPr>
        <a:xfrm rot="2829178">
          <a:off x="1168002" y="2491459"/>
          <a:ext cx="756010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756010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27106" y="2486709"/>
        <a:ext cx="37800" cy="37800"/>
      </dsp:txXfrm>
    </dsp:sp>
    <dsp:sp modelId="{90DC5A4E-4FC4-804B-A2E3-12E279B05232}">
      <dsp:nvSpPr>
        <dsp:cNvPr id="0" name=""/>
        <dsp:cNvSpPr/>
      </dsp:nvSpPr>
      <dsp:spPr>
        <a:xfrm>
          <a:off x="1803067" y="2461427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templates/</a:t>
          </a:r>
        </a:p>
      </dsp:txBody>
      <dsp:txXfrm>
        <a:off x="1821890" y="2480250"/>
        <a:ext cx="1247653" cy="605003"/>
      </dsp:txXfrm>
    </dsp:sp>
    <dsp:sp modelId="{82EAD598-BE3E-F344-A1F1-86DBD836EAF8}">
      <dsp:nvSpPr>
        <dsp:cNvPr id="0" name=""/>
        <dsp:cNvSpPr/>
      </dsp:nvSpPr>
      <dsp:spPr>
        <a:xfrm rot="18289469">
          <a:off x="2895284" y="2399078"/>
          <a:ext cx="900283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900283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2918" y="2390721"/>
        <a:ext cx="45014" cy="45014"/>
      </dsp:txXfrm>
    </dsp:sp>
    <dsp:sp modelId="{35BEE511-AF63-B742-8909-C686124EBAD1}">
      <dsp:nvSpPr>
        <dsp:cNvPr id="0" name=""/>
        <dsp:cNvSpPr/>
      </dsp:nvSpPr>
      <dsp:spPr>
        <a:xfrm>
          <a:off x="3602485" y="1722380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base.html</a:t>
          </a:r>
        </a:p>
      </dsp:txBody>
      <dsp:txXfrm>
        <a:off x="3621308" y="1741203"/>
        <a:ext cx="1247653" cy="605003"/>
      </dsp:txXfrm>
    </dsp:sp>
    <dsp:sp modelId="{910FE633-299E-C149-A220-8C5A52348F70}">
      <dsp:nvSpPr>
        <dsp:cNvPr id="0" name=""/>
        <dsp:cNvSpPr/>
      </dsp:nvSpPr>
      <dsp:spPr>
        <a:xfrm>
          <a:off x="3088366" y="2768602"/>
          <a:ext cx="514119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514119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32573" y="2769899"/>
        <a:ext cx="25705" cy="25705"/>
      </dsp:txXfrm>
    </dsp:sp>
    <dsp:sp modelId="{21A75371-AC03-D24E-ADED-2000F0D32FDC}">
      <dsp:nvSpPr>
        <dsp:cNvPr id="0" name=""/>
        <dsp:cNvSpPr/>
      </dsp:nvSpPr>
      <dsp:spPr>
        <a:xfrm>
          <a:off x="3602485" y="2461427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template1.html</a:t>
          </a:r>
        </a:p>
      </dsp:txBody>
      <dsp:txXfrm>
        <a:off x="3621308" y="2480250"/>
        <a:ext cx="1247653" cy="605003"/>
      </dsp:txXfrm>
    </dsp:sp>
    <dsp:sp modelId="{9BF3821C-22A2-0C42-9A85-DA4A1D43C5C3}">
      <dsp:nvSpPr>
        <dsp:cNvPr id="0" name=""/>
        <dsp:cNvSpPr/>
      </dsp:nvSpPr>
      <dsp:spPr>
        <a:xfrm rot="3310531">
          <a:off x="2895284" y="3138125"/>
          <a:ext cx="900283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900283" y="1415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322918" y="3129768"/>
        <a:ext cx="45014" cy="45014"/>
      </dsp:txXfrm>
    </dsp:sp>
    <dsp:sp modelId="{4CECF266-829C-0E4D-943B-D2CDE5935E14}">
      <dsp:nvSpPr>
        <dsp:cNvPr id="0" name=""/>
        <dsp:cNvSpPr/>
      </dsp:nvSpPr>
      <dsp:spPr>
        <a:xfrm>
          <a:off x="3602485" y="3200474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template2.html</a:t>
          </a:r>
        </a:p>
      </dsp:txBody>
      <dsp:txXfrm>
        <a:off x="3621308" y="3219297"/>
        <a:ext cx="1247653" cy="605003"/>
      </dsp:txXfrm>
    </dsp:sp>
    <dsp:sp modelId="{8225EF8A-9816-0B48-99AF-F57DD2AC3345}">
      <dsp:nvSpPr>
        <dsp:cNvPr id="0" name=""/>
        <dsp:cNvSpPr/>
      </dsp:nvSpPr>
      <dsp:spPr>
        <a:xfrm rot="4099285">
          <a:off x="850121" y="2860983"/>
          <a:ext cx="1391771" cy="28300"/>
        </a:xfrm>
        <a:custGeom>
          <a:avLst/>
          <a:gdLst/>
          <a:ahLst/>
          <a:cxnLst/>
          <a:rect l="0" t="0" r="0" b="0"/>
          <a:pathLst>
            <a:path>
              <a:moveTo>
                <a:pt x="0" y="14150"/>
              </a:moveTo>
              <a:lnTo>
                <a:pt x="1391771" y="1415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511212" y="2840339"/>
        <a:ext cx="69588" cy="69588"/>
      </dsp:txXfrm>
    </dsp:sp>
    <dsp:sp modelId="{956CA28D-61EE-964D-BDB5-B673430296B7}">
      <dsp:nvSpPr>
        <dsp:cNvPr id="0" name=""/>
        <dsp:cNvSpPr/>
      </dsp:nvSpPr>
      <dsp:spPr>
        <a:xfrm>
          <a:off x="1803067" y="3200474"/>
          <a:ext cx="1285299" cy="642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my_program.py</a:t>
          </a:r>
        </a:p>
      </dsp:txBody>
      <dsp:txXfrm>
        <a:off x="1821890" y="3219297"/>
        <a:ext cx="1247653" cy="605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0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40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6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779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29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58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5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1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3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39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68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53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53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97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416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47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45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9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89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73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29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32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08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99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6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66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71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3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966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95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05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4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350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69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724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032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69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32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594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4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068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132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595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621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662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31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372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04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95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340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985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875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644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156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953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83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2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16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8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flask.pocoo.org/" TargetMode="External"/><Relationship Id="rId5" Type="http://schemas.openxmlformats.org/officeDocument/2006/relationships/hyperlink" Target="https://gertjanvanhethofblog.wordpress.com/2016/02/10/exploring-flask-on-raspberry-pi/" TargetMode="External"/><Relationship Id="rId4" Type="http://schemas.openxmlformats.org/officeDocument/2006/relationships/hyperlink" Target="https://www.tutorialspoint.com/htm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flask.pocoo.org/" TargetMode="External"/><Relationship Id="rId7" Type="http://schemas.openxmlformats.org/officeDocument/2006/relationships/hyperlink" Target="http://www.sqlalchemy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sebastianraschka.com/Articles/2014_sqlite_in_python_tutorial.html" TargetMode="External"/><Relationship Id="rId5" Type="http://schemas.openxmlformats.org/officeDocument/2006/relationships/hyperlink" Target="https://blog.miguelgrinberg.com/post/the-flask-mega-tutorial-part-i-hello-world" TargetMode="External"/><Relationship Id="rId4" Type="http://schemas.openxmlformats.org/officeDocument/2006/relationships/hyperlink" Target="http://flask.pocoo.org/docs/0.12/tutorial/introduction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png"/><Relationship Id="rId4" Type="http://schemas.openxmlformats.org/officeDocument/2006/relationships/image" Target="../media/image8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Raz Saremi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236" y="2993958"/>
            <a:ext cx="5776232" cy="1745086"/>
          </a:xfrm>
        </p:spPr>
        <p:txBody>
          <a:bodyPr/>
          <a:lstStyle/>
          <a:p>
            <a:r>
              <a:rPr lang="en-US" sz="2800" b="1" dirty="0"/>
              <a:t>Building Web Sites with Python and Flask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36ED706-4A7C-4834-8E30-72C60ADB5D78}"/>
              </a:ext>
            </a:extLst>
          </p:cNvPr>
          <p:cNvSpPr txBox="1">
            <a:spLocks/>
          </p:cNvSpPr>
          <p:nvPr/>
        </p:nvSpPr>
        <p:spPr>
          <a:xfrm>
            <a:off x="4102781" y="6453916"/>
            <a:ext cx="5041219" cy="30489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Lecture is based on material from Prof. Jim Rowland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64" y="1110342"/>
            <a:ext cx="7964005" cy="479243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730988" y="2155371"/>
            <a:ext cx="6419719" cy="29116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Install Flask and its supporting packages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web server program with Python and Flask</a:t>
            </a:r>
          </a:p>
          <a:p>
            <a:pPr lvl="1"/>
            <a:r>
              <a:rPr lang="en-US" dirty="0"/>
              <a:t>Return “Hello world” to the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Run our web server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Point to our web server with a browser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Say “Hello”!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0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$ pip3 install flask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C:\&gt; pip3 install flask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328273" y="2706177"/>
            <a:ext cx="4995092" cy="412580"/>
          </a:xfrm>
          <a:prstGeom prst="wedgeRoundRectCallout">
            <a:avLst>
              <a:gd name="adj1" fmla="val -39108"/>
              <a:gd name="adj2" fmla="val -1264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the Flask package to your Python environment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359550" y="1336296"/>
            <a:ext cx="1658619" cy="400407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Mac/Unix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637280" y="1903255"/>
            <a:ext cx="1658619" cy="400407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Windows</a:t>
            </a:r>
          </a:p>
        </p:txBody>
      </p:sp>
    </p:spTree>
    <p:extLst>
      <p:ext uri="{BB962C8B-B14F-4D97-AF65-F5344CB8AC3E}">
        <p14:creationId xmlns:p14="http://schemas.microsoft.com/office/powerpoint/2010/main" val="95245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84140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decorators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provide additional information about a function or class definition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Decorators augment the definition of a function or class without changing the definition of the function or class</a:t>
            </a:r>
          </a:p>
          <a:p>
            <a:pPr lvl="1">
              <a:spcAft>
                <a:spcPts val="0"/>
              </a:spcAft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@staticmethod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def foo(): “”” This is a static method “””</a:t>
            </a:r>
          </a:p>
          <a:p>
            <a:pPr lvl="1">
              <a:spcAft>
                <a:spcPts val="0"/>
              </a:spcAft>
            </a:pPr>
            <a:endParaRPr lang="en-US" sz="18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@app.route(‘/hello’)</a:t>
            </a:r>
          </a:p>
          <a:p>
            <a:pPr lvl="1">
              <a:spcAft>
                <a:spcPts val="0"/>
              </a:spcAft>
            </a:pPr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def </a:t>
            </a:r>
            <a:r>
              <a:rPr lang="en-US" sz="1800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hello_page</a:t>
            </a:r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() -&gt; str: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return “Hello world!”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Background: Python decorators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612979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956922" y="3252112"/>
            <a:ext cx="3868421" cy="375866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Specify that </a:t>
            </a:r>
            <a:r>
              <a:rPr lang="en-US" b="1" i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foo </a:t>
            </a:r>
            <a:r>
              <a:rPr lang="en-US" dirty="0">
                <a:solidFill>
                  <a:schemeClr val="bg1"/>
                </a:solidFill>
              </a:rPr>
              <a:t>is a static method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233465" y="4061549"/>
            <a:ext cx="4475104" cy="864816"/>
          </a:xfrm>
          <a:prstGeom prst="wedgeRoundRectCallout">
            <a:avLst>
              <a:gd name="adj1" fmla="val -67623"/>
              <a:gd name="adj2" fmla="val 135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</a:t>
            </a:r>
            <a:r>
              <a:rPr lang="en-US" sz="16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hello_page()</a:t>
            </a:r>
            <a:r>
              <a:rPr lang="en-US" sz="1600" dirty="0">
                <a:solidFill>
                  <a:schemeClr val="bg1"/>
                </a:solidFill>
              </a:rPr>
              <a:t> function </a:t>
            </a:r>
            <a:r>
              <a:rPr lang="en-US" dirty="0">
                <a:solidFill>
                  <a:schemeClr val="bg1"/>
                </a:solidFill>
              </a:rPr>
              <a:t>when the user requests the ‘hello’ page.  Return HTML to be rendered in the web browser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568215" y="5077659"/>
            <a:ext cx="3539126" cy="769585"/>
          </a:xfrm>
          <a:prstGeom prst="wedgeRoundRectCallout">
            <a:avLst>
              <a:gd name="adj1" fmla="val -58706"/>
              <a:gd name="adj2" fmla="val -413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any valid HTML to be rendered by the browser</a:t>
            </a:r>
          </a:p>
        </p:txBody>
      </p:sp>
    </p:spTree>
    <p:extLst>
      <p:ext uri="{BB962C8B-B14F-4D97-AF65-F5344CB8AC3E}">
        <p14:creationId xmlns:p14="http://schemas.microsoft.com/office/powerpoint/2010/main" val="85640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20C42C-C3D8-874E-B02A-A3AA99D4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8" y="1993375"/>
            <a:ext cx="6438900" cy="3670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Step 1: Flask Hello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587443" y="3319613"/>
            <a:ext cx="3121126" cy="659275"/>
          </a:xfrm>
          <a:prstGeom prst="wedgeRoundRectCallout">
            <a:avLst>
              <a:gd name="adj1" fmla="val -87678"/>
              <a:gd name="adj2" fmla="val 777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‘hello()’ when the browser requests the /Hello page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198480" y="4289273"/>
            <a:ext cx="1863846" cy="1182030"/>
          </a:xfrm>
          <a:prstGeom prst="wedgeRoundRectCallout">
            <a:avLst>
              <a:gd name="adj1" fmla="val -74933"/>
              <a:gd name="adj2" fmla="val 779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return value is HTML that will be rendered by the browser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307" y="1325162"/>
            <a:ext cx="746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Create </a:t>
            </a:r>
            <a:r>
              <a:rPr lang="en-US" sz="2800" dirty="0">
                <a:latin typeface="Courier" pitchFamily="2" charset="0"/>
              </a:rPr>
              <a:t>hello.py </a:t>
            </a:r>
            <a:r>
              <a:rPr lang="en-US" sz="2800" dirty="0">
                <a:latin typeface="Gill Sans MT" panose="020B0502020104020203" pitchFamily="34" charset="77"/>
              </a:rPr>
              <a:t>which will be our web server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188860" y="5530647"/>
            <a:ext cx="2689746" cy="641632"/>
          </a:xfrm>
          <a:prstGeom prst="wedgeRoundRectCallout">
            <a:avLst>
              <a:gd name="adj1" fmla="val -57829"/>
              <a:gd name="adj2" fmla="val -399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Automatically restart Flask  if the file  changes</a:t>
            </a:r>
          </a:p>
        </p:txBody>
      </p:sp>
    </p:spTree>
    <p:extLst>
      <p:ext uri="{BB962C8B-B14F-4D97-AF65-F5344CB8AC3E}">
        <p14:creationId xmlns:p14="http://schemas.microsoft.com/office/powerpoint/2010/main" val="1775134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3C0AE10-4CDD-1C41-8812-04E2584B5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43" y="1018046"/>
            <a:ext cx="5134208" cy="292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364DB-55DB-254A-A823-45CF9F96D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07" y="4146369"/>
            <a:ext cx="6561159" cy="20213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Running the Flask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803995" y="2163094"/>
            <a:ext cx="3534601" cy="690102"/>
          </a:xfrm>
          <a:prstGeom prst="wedgeRoundRectCallout">
            <a:avLst>
              <a:gd name="adj1" fmla="val -32155"/>
              <a:gd name="adj2" fmla="val -333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Run your </a:t>
            </a:r>
            <a:r>
              <a:rPr lang="en-US" sz="1600" dirty="0" err="1">
                <a:solidFill>
                  <a:schemeClr val="bg1"/>
                </a:solidFill>
              </a:rPr>
              <a:t>hello.py</a:t>
            </a:r>
            <a:r>
              <a:rPr lang="en-US" sz="1600" dirty="0">
                <a:solidFill>
                  <a:schemeClr val="bg1"/>
                </a:solidFill>
              </a:rPr>
              <a:t> program from a shell/command window, or an IDE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803995" y="3473604"/>
            <a:ext cx="3346712" cy="939197"/>
          </a:xfrm>
          <a:prstGeom prst="wedgeRoundRectCallout">
            <a:avLst>
              <a:gd name="adj1" fmla="val -49522"/>
              <a:gd name="adj2" fmla="val 1354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Hit ^C to stop the process to shut down the server after testing or to make changes to the program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740945" y="5248772"/>
            <a:ext cx="2967624" cy="755301"/>
          </a:xfrm>
          <a:prstGeom prst="wedgeRoundRectCallout">
            <a:avLst>
              <a:gd name="adj1" fmla="val -63255"/>
              <a:gd name="adj2" fmla="val 490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Someone accessed your Hello page with a GET request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6161C1-2CF2-B442-A3BE-283E95392A76}"/>
              </a:ext>
            </a:extLst>
          </p:cNvPr>
          <p:cNvCxnSpPr/>
          <p:nvPr/>
        </p:nvCxnSpPr>
        <p:spPr>
          <a:xfrm>
            <a:off x="492085" y="4023294"/>
            <a:ext cx="418441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C5FA526-ED82-A141-835F-3DCB79E59493}"/>
              </a:ext>
            </a:extLst>
          </p:cNvPr>
          <p:cNvSpPr/>
          <p:nvPr/>
        </p:nvSpPr>
        <p:spPr>
          <a:xfrm>
            <a:off x="5173968" y="1100264"/>
            <a:ext cx="3534601" cy="519097"/>
          </a:xfrm>
          <a:prstGeom prst="wedgeRoundRectCallout">
            <a:avLst>
              <a:gd name="adj1" fmla="val -72850"/>
              <a:gd name="adj2" fmla="val 1396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hello.py</a:t>
            </a:r>
            <a:r>
              <a:rPr lang="en-US" sz="1600" dirty="0">
                <a:solidFill>
                  <a:schemeClr val="bg1"/>
                </a:solidFill>
              </a:rPr>
              <a:t> program from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168017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FF29BC9-A292-F94E-B23D-B5D8FBF1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99" y="1061283"/>
            <a:ext cx="5005895" cy="2853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982E16-DD7D-7144-B804-6F68FC2B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89" y="4044453"/>
            <a:ext cx="6561159" cy="20213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61817" cy="1143000"/>
          </a:xfrm>
        </p:spPr>
        <p:txBody>
          <a:bodyPr/>
          <a:lstStyle/>
          <a:p>
            <a:r>
              <a:rPr lang="en-US" sz="3200" dirty="0"/>
              <a:t>Step 3: Accessing the Flask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461868" y="1317855"/>
            <a:ext cx="3246701" cy="842707"/>
          </a:xfrm>
          <a:prstGeom prst="wedgeRoundRectCallout">
            <a:avLst>
              <a:gd name="adj1" fmla="val -43056"/>
              <a:gd name="adj2" fmla="val 302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1. Run your hello.py program from a shell/command window of IDE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39399" y="2628363"/>
            <a:ext cx="3309183" cy="756187"/>
          </a:xfrm>
          <a:prstGeom prst="wedgeRoundRectCallout">
            <a:avLst>
              <a:gd name="adj1" fmla="val 60757"/>
              <a:gd name="adj2" fmla="val -264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2. Open your browser and enter 127.0.0.1:5000/Hello as the URL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505186" y="4914136"/>
            <a:ext cx="4651310" cy="1004207"/>
          </a:xfrm>
          <a:prstGeom prst="wedgeRoundRectCallout">
            <a:avLst>
              <a:gd name="adj1" fmla="val 46837"/>
              <a:gd name="adj2" fmla="val -9628"/>
              <a:gd name="adj3" fmla="val 16667"/>
            </a:avLst>
          </a:prstGeom>
          <a:solidFill>
            <a:srgbClr val="92D050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Recreate this scenario on your laptop to verify that Flask is installed and working properly.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CF4C5-E800-3A42-8DAC-8709C64D9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706" y="2435478"/>
            <a:ext cx="4064000" cy="14859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6138695" y="3913375"/>
            <a:ext cx="2450134" cy="753264"/>
          </a:xfrm>
          <a:prstGeom prst="wedgeRoundRectCallout">
            <a:avLst>
              <a:gd name="adj1" fmla="val -49640"/>
              <a:gd name="adj2" fmla="val 769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3. Hit ^C to stop the Python program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5C9D1E-D083-A541-888C-30D2D83AEAB2}"/>
              </a:ext>
            </a:extLst>
          </p:cNvPr>
          <p:cNvCxnSpPr>
            <a:cxnSpLocks/>
          </p:cNvCxnSpPr>
          <p:nvPr/>
        </p:nvCxnSpPr>
        <p:spPr>
          <a:xfrm>
            <a:off x="283077" y="3957979"/>
            <a:ext cx="3701094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13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46710E-B196-C64E-91D8-D4A9A2F0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0" y="1691388"/>
            <a:ext cx="5876875" cy="456064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Our Flask web server can support many pages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Add Goodbye page to our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850560" y="4578883"/>
            <a:ext cx="2790989" cy="899795"/>
          </a:xfrm>
          <a:prstGeom prst="wedgeRoundRectCallout">
            <a:avLst>
              <a:gd name="adj1" fmla="val -86583"/>
              <a:gd name="adj2" fmla="val -181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Each @</a:t>
            </a:r>
            <a:r>
              <a:rPr lang="en-US" sz="1600" dirty="0" err="1">
                <a:solidFill>
                  <a:schemeClr val="bg1"/>
                </a:solidFill>
              </a:rPr>
              <a:t>app.route</a:t>
            </a:r>
            <a:r>
              <a:rPr lang="en-US" sz="1600" dirty="0">
                <a:solidFill>
                  <a:schemeClr val="bg1"/>
                </a:solidFill>
              </a:rPr>
              <a:t>(URL) displays a different web page</a:t>
            </a:r>
          </a:p>
        </p:txBody>
      </p:sp>
    </p:spTree>
    <p:extLst>
      <p:ext uri="{BB962C8B-B14F-4D97-AF65-F5344CB8AC3E}">
        <p14:creationId xmlns:p14="http://schemas.microsoft.com/office/powerpoint/2010/main" val="1299356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8D9839-8441-A740-B8EC-75985FA7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20750"/>
            <a:ext cx="3973056" cy="30832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Add Goodbye page to our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65DD4-1B89-BE4B-B6C0-A60FB9E14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37" y="4238586"/>
            <a:ext cx="6376246" cy="20107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ABBB48-5188-B94D-A29C-371B2585421E}"/>
              </a:ext>
            </a:extLst>
          </p:cNvPr>
          <p:cNvCxnSpPr/>
          <p:nvPr/>
        </p:nvCxnSpPr>
        <p:spPr>
          <a:xfrm>
            <a:off x="387582" y="4127797"/>
            <a:ext cx="418441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55A4131-8656-0A42-B79A-D4DDD1383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069" y="2874980"/>
            <a:ext cx="4508500" cy="1701800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3804073" y="2172570"/>
            <a:ext cx="2787722" cy="509122"/>
          </a:xfrm>
          <a:prstGeom prst="wedgeRoundRectCallout">
            <a:avLst>
              <a:gd name="adj1" fmla="val 41881"/>
              <a:gd name="adj2" fmla="val 1003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Test the new feature!</a:t>
            </a:r>
          </a:p>
        </p:txBody>
      </p:sp>
    </p:spTree>
    <p:extLst>
      <p:ext uri="{BB962C8B-B14F-4D97-AF65-F5344CB8AC3E}">
        <p14:creationId xmlns:p14="http://schemas.microsoft.com/office/powerpoint/2010/main" val="181419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 want to support more interesting pages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e.g. display variables from Python in the HTML page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(the first step in dynamic web content)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works with many components, including Jinja2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Making pages more interesting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926002" y="3366567"/>
            <a:ext cx="2613841" cy="805383"/>
          </a:xfrm>
          <a:prstGeom prst="wedgeRoundRectCallout">
            <a:avLst>
              <a:gd name="adj1" fmla="val -110736"/>
              <a:gd name="adj2" fmla="val -27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provides a bridge between Python and the generated 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947" y="3619837"/>
            <a:ext cx="4008663" cy="2155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9329" y="5929198"/>
            <a:ext cx="8809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https://gertjanvanhethofblog.wordpress.com/2016/02/10/exploring-flask-on-raspberry-pi/</a:t>
            </a:r>
          </a:p>
        </p:txBody>
      </p:sp>
    </p:spTree>
    <p:extLst>
      <p:ext uri="{BB962C8B-B14F-4D97-AF65-F5344CB8AC3E}">
        <p14:creationId xmlns:p14="http://schemas.microsoft.com/office/powerpoint/2010/main" val="776388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Flask/Jinja2 </a:t>
            </a:r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requires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a specific directory structure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70391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Flask application directory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01466140"/>
              </p:ext>
            </p:extLst>
          </p:nvPr>
        </p:nvGraphicFramePr>
        <p:xfrm>
          <a:off x="566027" y="1965047"/>
          <a:ext cx="6690852" cy="4087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ounded Rectangular Callout 9"/>
          <p:cNvSpPr/>
          <p:nvPr/>
        </p:nvSpPr>
        <p:spPr>
          <a:xfrm>
            <a:off x="7596767" y="2876957"/>
            <a:ext cx="1399658" cy="644659"/>
          </a:xfrm>
          <a:prstGeom prst="wedgeRoundRectCallout">
            <a:avLst>
              <a:gd name="adj1" fmla="val -72237"/>
              <a:gd name="adj2" fmla="val 13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CSS files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341941" y="3710767"/>
            <a:ext cx="2366628" cy="681849"/>
          </a:xfrm>
          <a:prstGeom prst="wedgeRoundRectCallout">
            <a:avLst>
              <a:gd name="adj1" fmla="val -86849"/>
              <a:gd name="adj2" fmla="val -154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Define the common page layout for all pages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407791" y="4822602"/>
            <a:ext cx="1942889" cy="1012053"/>
          </a:xfrm>
          <a:prstGeom prst="wedgeRoundRectCallout">
            <a:avLst>
              <a:gd name="adj1" fmla="val -71385"/>
              <a:gd name="adj2" fmla="val 76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 define individual pages and combine HTML and Python code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F87551-1F4F-DE4C-9D36-58AC2C1A302E}"/>
              </a:ext>
            </a:extLst>
          </p:cNvPr>
          <p:cNvSpPr/>
          <p:nvPr/>
        </p:nvSpPr>
        <p:spPr>
          <a:xfrm>
            <a:off x="7597642" y="1965047"/>
            <a:ext cx="1398783" cy="649192"/>
          </a:xfrm>
          <a:prstGeom prst="wedgeRoundRectCallout">
            <a:avLst>
              <a:gd name="adj1" fmla="val -72237"/>
              <a:gd name="adj2" fmla="val 430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Javascript</a:t>
            </a:r>
            <a:r>
              <a:rPr lang="en-US" sz="1600" dirty="0">
                <a:solidFill>
                  <a:schemeClr val="bg1"/>
                </a:solidFill>
              </a:rPr>
              <a:t> programs</a:t>
            </a:r>
          </a:p>
        </p:txBody>
      </p:sp>
    </p:spTree>
    <p:extLst>
      <p:ext uri="{BB962C8B-B14F-4D97-AF65-F5344CB8AC3E}">
        <p14:creationId xmlns:p14="http://schemas.microsoft.com/office/powerpoint/2010/main" val="935151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latin typeface="Gill Sans MT"/>
                <a:cs typeface="Gill Sans MT"/>
                <a:hlinkClick r:id="rId3"/>
              </a:rPr>
              <a:t>http://www.tutorialspoint.com/dbms/</a:t>
            </a:r>
            <a:endParaRPr lang="en-US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latin typeface="Gill Sans MT"/>
                <a:cs typeface="Gill Sans MT"/>
                <a:hlinkClick r:id="rId4"/>
              </a:rPr>
              <a:t>https://www.tutorialspoint.com/html/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cs-CZ" sz="2400" dirty="0">
                <a:latin typeface="Gill Sans MT"/>
                <a:cs typeface="Gill Sans MT"/>
                <a:hlinkClick r:id="rId5"/>
              </a:rPr>
              <a:t>https://gertjanvanhethofblog.wordpress.com/2016/02/10/exploring-flask-on-raspberry-pi/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cs-CZ" sz="2400" dirty="0">
                <a:latin typeface="Gill Sans MT"/>
                <a:cs typeface="Gill Sans MT"/>
                <a:hlinkClick r:id="rId6"/>
              </a:rPr>
              <a:t>http://flask.pocoo.org/</a:t>
            </a:r>
            <a:endParaRPr lang="cs-CZ" sz="2400" dirty="0">
              <a:latin typeface="Gill Sans MT"/>
              <a:cs typeface="Gill Sans MT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cs-CZ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655C6F-E94A-CE4B-AC64-A983BE60D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92" y="2784729"/>
            <a:ext cx="5525542" cy="337672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682404" cy="1957793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HTML5 </a:t>
            </a:r>
            <a:r>
              <a:rPr lang="mr-IN" sz="2800" dirty="0">
                <a:latin typeface="Gill Sans MT" panose="020B0502020104020203" pitchFamily="34" charset="77"/>
              </a:rPr>
              <a:t>–</a:t>
            </a:r>
            <a:r>
              <a:rPr lang="en-US" sz="2800" dirty="0">
                <a:latin typeface="Gill Sans MT" panose="020B0502020104020203" pitchFamily="34" charset="77"/>
              </a:rPr>
              <a:t> HyperText Markup Language</a:t>
            </a:r>
          </a:p>
          <a:p>
            <a:r>
              <a:rPr lang="en-US" sz="2800" dirty="0">
                <a:latin typeface="Gill Sans MT" panose="020B0502020104020203" pitchFamily="34" charset="77"/>
              </a:rPr>
              <a:t>A language to specify the content and the appearance of pages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733377" y="2930583"/>
            <a:ext cx="3568245" cy="527667"/>
          </a:xfrm>
          <a:prstGeom prst="wedgeRoundRectCallout">
            <a:avLst>
              <a:gd name="adj1" fmla="val -60624"/>
              <a:gd name="adj2" fmla="val 8735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&lt;</a:t>
            </a:r>
            <a:r>
              <a:rPr lang="en-US" sz="1600" b="1" i="1" dirty="0">
                <a:solidFill>
                  <a:schemeClr val="bg1"/>
                </a:solidFill>
              </a:rPr>
              <a:t>tag</a:t>
            </a:r>
            <a:r>
              <a:rPr lang="en-US" sz="1600" dirty="0">
                <a:solidFill>
                  <a:schemeClr val="bg1"/>
                </a:solidFill>
              </a:rPr>
              <a:t>&gt; provides layout hints &lt;/</a:t>
            </a:r>
            <a:r>
              <a:rPr lang="en-US" sz="1600" b="1" i="1" dirty="0">
                <a:solidFill>
                  <a:schemeClr val="bg1"/>
                </a:solidFill>
              </a:rPr>
              <a:t>tag</a:t>
            </a:r>
            <a:r>
              <a:rPr lang="en-US" sz="1600" dirty="0">
                <a:solidFill>
                  <a:schemeClr val="bg1"/>
                </a:solidFill>
              </a:rPr>
              <a:t>&gt;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04" y="3839675"/>
            <a:ext cx="3352800" cy="133350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121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CAF0AD-46DF-9746-A35D-9BB64DDD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6" y="3032824"/>
            <a:ext cx="5055411" cy="32435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96280" y="1173095"/>
            <a:ext cx="8682404" cy="4511810"/>
          </a:xfrm>
        </p:spPr>
        <p:txBody>
          <a:bodyPr/>
          <a:lstStyle/>
          <a:p>
            <a:r>
              <a:rPr lang="en-US" sz="2400" dirty="0">
                <a:latin typeface="Courier" pitchFamily="2" charset="0"/>
              </a:rPr>
              <a:t>templates/base.html </a:t>
            </a:r>
            <a:r>
              <a:rPr lang="en-US" sz="2800" dirty="0">
                <a:latin typeface="Gill Sans MT" panose="020B0502020104020203" pitchFamily="34" charset="77"/>
              </a:rPr>
              <a:t>defines a base template that will inherited by other pages in your project</a:t>
            </a:r>
          </a:p>
          <a:p>
            <a:pPr lvl="1"/>
            <a:r>
              <a:rPr lang="en-US" sz="2400" dirty="0">
                <a:latin typeface="Gill Sans MT" panose="020B0502020104020203" pitchFamily="34" charset="77"/>
              </a:rPr>
              <a:t>This is especially helpful when using CSS or creating multiple pages with a consistent look and feel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</a:t>
            </a:r>
            <a:r>
              <a:rPr lang="en-US" dirty="0">
                <a:latin typeface="Courier" pitchFamily="2" charset="0"/>
              </a:rPr>
              <a:t>base.html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74622" y="3034335"/>
            <a:ext cx="3697728" cy="740805"/>
          </a:xfrm>
          <a:prstGeom prst="wedgeRoundRectCallout">
            <a:avLst>
              <a:gd name="adj1" fmla="val -35267"/>
              <a:gd name="adj2" fmla="val 1038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{{ title }} </a:t>
            </a:r>
            <a:r>
              <a:rPr lang="en-US" sz="1600" dirty="0">
                <a:solidFill>
                  <a:schemeClr val="bg1"/>
                </a:solidFill>
              </a:rPr>
              <a:t>will be replaced by a value provided by your program in the 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673303" y="4757582"/>
            <a:ext cx="3477404" cy="1268509"/>
          </a:xfrm>
          <a:prstGeom prst="wedgeRoundRectCallout">
            <a:avLst>
              <a:gd name="adj1" fmla="val -60499"/>
              <a:gd name="adj2" fmla="val -157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Everything between </a:t>
            </a:r>
          </a:p>
          <a:p>
            <a:pPr algn="ctr"/>
            <a:r>
              <a:rPr lang="en-US" sz="1600" dirty="0">
                <a:solidFill>
                  <a:srgbClr val="FFFF00"/>
                </a:solidFill>
              </a:rPr>
              <a:t>{% block body %} </a:t>
            </a:r>
            <a:r>
              <a:rPr lang="en-US" sz="1600" dirty="0">
                <a:solidFill>
                  <a:schemeClr val="bg1"/>
                </a:solidFill>
              </a:rPr>
              <a:t>and </a:t>
            </a:r>
          </a:p>
          <a:p>
            <a:pPr algn="ctr"/>
            <a:r>
              <a:rPr lang="en-US" sz="1600" dirty="0">
                <a:solidFill>
                  <a:srgbClr val="FFFF00"/>
                </a:solidFill>
              </a:rPr>
              <a:t>{% endblock %}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will be replaced by a template page that inherits from this page</a:t>
            </a:r>
          </a:p>
        </p:txBody>
      </p:sp>
    </p:spTree>
    <p:extLst>
      <p:ext uri="{BB962C8B-B14F-4D97-AF65-F5344CB8AC3E}">
        <p14:creationId xmlns:p14="http://schemas.microsoft.com/office/powerpoint/2010/main" val="73804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5BA999-28DB-CA4C-BB54-27C2CD84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35" y="2297553"/>
            <a:ext cx="7086600" cy="27051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1331097"/>
            <a:ext cx="8778192" cy="2144360"/>
          </a:xfrm>
        </p:spPr>
        <p:txBody>
          <a:bodyPr/>
          <a:lstStyle/>
          <a:p>
            <a:r>
              <a:rPr lang="en-US" sz="2400" dirty="0">
                <a:latin typeface="Courier" pitchFamily="2" charset="0"/>
              </a:rPr>
              <a:t>templates/</a:t>
            </a:r>
            <a:r>
              <a:rPr lang="en-US" sz="2400" dirty="0" err="1">
                <a:latin typeface="Courier" pitchFamily="2" charset="0"/>
              </a:rPr>
              <a:t>your_template.html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800" dirty="0">
                <a:latin typeface="Gill Sans MT" panose="020B0502020104020203" pitchFamily="34" charset="77"/>
              </a:rPr>
              <a:t>inherits from the base template in base.html and adds HTML to your specific page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572000" y="3058597"/>
            <a:ext cx="3697728" cy="740805"/>
          </a:xfrm>
          <a:prstGeom prst="wedgeRoundRectCallout">
            <a:avLst>
              <a:gd name="adj1" fmla="val -76291"/>
              <a:gd name="adj2" fmla="val 6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the block body that will plug into base.html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937281" y="5064406"/>
            <a:ext cx="3531420" cy="924993"/>
          </a:xfrm>
          <a:prstGeom prst="wedgeRoundRectCallout">
            <a:avLst>
              <a:gd name="adj1" fmla="val -17561"/>
              <a:gd name="adj2" fmla="val -932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{{ my_header}}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{{ my_param }} </a:t>
            </a:r>
            <a:r>
              <a:rPr lang="en-US" dirty="0">
                <a:solidFill>
                  <a:schemeClr val="bg1"/>
                </a:solidFill>
              </a:rPr>
              <a:t>will be replaced by values from your Python program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E92105D-C852-CB4D-ABCC-B0E054C8E2CB}"/>
              </a:ext>
            </a:extLst>
          </p:cNvPr>
          <p:cNvSpPr/>
          <p:nvPr/>
        </p:nvSpPr>
        <p:spPr>
          <a:xfrm>
            <a:off x="1032837" y="5315455"/>
            <a:ext cx="3160340" cy="924993"/>
          </a:xfrm>
          <a:prstGeom prst="wedgeRoundRectCallout">
            <a:avLst>
              <a:gd name="adj1" fmla="val -18253"/>
              <a:gd name="adj2" fmla="val -912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{% statement %} </a:t>
            </a:r>
            <a:r>
              <a:rPr lang="en-US" dirty="0">
                <a:solidFill>
                  <a:schemeClr val="bg1"/>
                </a:solidFill>
              </a:rPr>
              <a:t>is interpreted by Jinja2  </a:t>
            </a:r>
          </a:p>
        </p:txBody>
      </p:sp>
    </p:spTree>
    <p:extLst>
      <p:ext uri="{BB962C8B-B14F-4D97-AF65-F5344CB8AC3E}">
        <p14:creationId xmlns:p14="http://schemas.microsoft.com/office/powerpoint/2010/main" val="595908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DAACD-949C-CF4B-94FD-BE231434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3" y="1572238"/>
            <a:ext cx="5595051" cy="464568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2" y="943897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Apply the template from your Python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69259"/>
          </a:xfrm>
        </p:spPr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225571" y="1871461"/>
            <a:ext cx="3583540" cy="360325"/>
          </a:xfrm>
          <a:prstGeom prst="wedgeRoundRectCallout">
            <a:avLst>
              <a:gd name="adj1" fmla="val -51580"/>
              <a:gd name="adj2" fmla="val 1242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render_template from flask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009743" y="3901217"/>
            <a:ext cx="1618529" cy="731136"/>
          </a:xfrm>
          <a:prstGeom prst="wedgeRoundRectCallout">
            <a:avLst>
              <a:gd name="adj1" fmla="val -43776"/>
              <a:gd name="adj2" fmla="val 766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new web page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120640" y="3344628"/>
            <a:ext cx="3958044" cy="1947222"/>
          </a:xfrm>
          <a:prstGeom prst="wedgeRoundRectCallout">
            <a:avLst>
              <a:gd name="adj1" fmla="val -94558"/>
              <a:gd name="adj2" fmla="val 467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render_template(template,  params) combines the specified template.html, base.html, and parameter values from your Python program to create an HTML document</a:t>
            </a:r>
          </a:p>
        </p:txBody>
      </p:sp>
    </p:spTree>
    <p:extLst>
      <p:ext uri="{BB962C8B-B14F-4D97-AF65-F5344CB8AC3E}">
        <p14:creationId xmlns:p14="http://schemas.microsoft.com/office/powerpoint/2010/main" val="1135299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6E5D836-BEA2-E64F-B32E-86C9A5D5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860" y="4212803"/>
            <a:ext cx="3704258" cy="2042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99D216-3159-4D4E-9EBC-A63D8582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60" y="2751812"/>
            <a:ext cx="4630076" cy="1354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30979-58EC-1047-A6A7-31CA08B7C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3" y="3181554"/>
            <a:ext cx="3704258" cy="3073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E04714-E47E-3345-85A9-1EE4020D8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728" y="846138"/>
            <a:ext cx="4896136" cy="18208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2EAB7F-8253-194D-8B4E-35DC2BDA5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43" y="839596"/>
            <a:ext cx="3643885" cy="23742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Jinja2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784815" y="1268300"/>
            <a:ext cx="2251756" cy="308921"/>
          </a:xfrm>
          <a:prstGeom prst="wedgeRoundRectCallout">
            <a:avLst>
              <a:gd name="adj1" fmla="val -36124"/>
              <a:gd name="adj2" fmla="val 773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1. templates/base.html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324438" y="1348296"/>
            <a:ext cx="2767734" cy="308921"/>
          </a:xfrm>
          <a:prstGeom prst="wedgeRoundRectCallout">
            <a:avLst>
              <a:gd name="adj1" fmla="val -36387"/>
              <a:gd name="adj2" fmla="val 1064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2. templates/parameters.html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124650" y="4106188"/>
            <a:ext cx="1905003" cy="360325"/>
          </a:xfrm>
          <a:prstGeom prst="wedgeRoundRectCallout">
            <a:avLst>
              <a:gd name="adj1" fmla="val -56804"/>
              <a:gd name="adj2" fmla="val 4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3. </a:t>
            </a:r>
            <a:r>
              <a:rPr lang="en-US" sz="1600" dirty="0" err="1">
                <a:solidFill>
                  <a:schemeClr val="bg1"/>
                </a:solidFill>
              </a:rPr>
              <a:t>hello.py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6051072" y="2916806"/>
            <a:ext cx="2975785" cy="360325"/>
          </a:xfrm>
          <a:prstGeom prst="wedgeRoundRectCallout">
            <a:avLst>
              <a:gd name="adj1" fmla="val -33026"/>
              <a:gd name="adj2" fmla="val 791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4. Terminal running </a:t>
            </a:r>
            <a:r>
              <a:rPr lang="en-US" sz="1600" dirty="0" err="1">
                <a:solidFill>
                  <a:schemeClr val="bg1"/>
                </a:solidFill>
              </a:rPr>
              <a:t>hello.py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5574752" y="4847514"/>
            <a:ext cx="3418112" cy="360325"/>
          </a:xfrm>
          <a:prstGeom prst="wedgeRoundRectCallout">
            <a:avLst>
              <a:gd name="adj1" fmla="val -22039"/>
              <a:gd name="adj2" fmla="val 746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5. Brower rendering sample_template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55E6DE-8386-904B-866A-60E27B09AE5F}"/>
              </a:ext>
            </a:extLst>
          </p:cNvPr>
          <p:cNvCxnSpPr>
            <a:cxnSpLocks/>
          </p:cNvCxnSpPr>
          <p:nvPr/>
        </p:nvCxnSpPr>
        <p:spPr>
          <a:xfrm>
            <a:off x="648839" y="3200763"/>
            <a:ext cx="3282432" cy="1312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61ED7-5E89-A942-86FC-2E55D4245350}"/>
              </a:ext>
            </a:extLst>
          </p:cNvPr>
          <p:cNvCxnSpPr>
            <a:cxnSpLocks/>
          </p:cNvCxnSpPr>
          <p:nvPr/>
        </p:nvCxnSpPr>
        <p:spPr>
          <a:xfrm>
            <a:off x="4256532" y="2685375"/>
            <a:ext cx="4736332" cy="254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382C99-35AD-C44C-8A56-4C2942D2497D}"/>
              </a:ext>
            </a:extLst>
          </p:cNvPr>
          <p:cNvCxnSpPr>
            <a:cxnSpLocks/>
          </p:cNvCxnSpPr>
          <p:nvPr/>
        </p:nvCxnSpPr>
        <p:spPr>
          <a:xfrm>
            <a:off x="4286074" y="4135785"/>
            <a:ext cx="4706790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07E94973-734F-F34E-B4D9-F8631AFD2312}"/>
              </a:ext>
            </a:extLst>
          </p:cNvPr>
          <p:cNvSpPr/>
          <p:nvPr/>
        </p:nvSpPr>
        <p:spPr>
          <a:xfrm>
            <a:off x="2204253" y="4847514"/>
            <a:ext cx="1886225" cy="642693"/>
          </a:xfrm>
          <a:prstGeom prst="wedgeRoundRectCallout">
            <a:avLst>
              <a:gd name="adj1" fmla="val 7947"/>
              <a:gd name="adj2" fmla="val 862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Passed to the template</a:t>
            </a:r>
          </a:p>
        </p:txBody>
      </p:sp>
    </p:spTree>
    <p:extLst>
      <p:ext uri="{BB962C8B-B14F-4D97-AF65-F5344CB8AC3E}">
        <p14:creationId xmlns:p14="http://schemas.microsoft.com/office/powerpoint/2010/main" val="1275093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Student Data to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4091" y="1247569"/>
            <a:ext cx="77087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Goal: present student information from student repository as a web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43904-22DE-124F-A74D-1048E112D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2390569"/>
            <a:ext cx="4318000" cy="27940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549D552-938F-7D4C-A749-A6BBECB08494}"/>
              </a:ext>
            </a:extLst>
          </p:cNvPr>
          <p:cNvSpPr/>
          <p:nvPr/>
        </p:nvSpPr>
        <p:spPr>
          <a:xfrm>
            <a:off x="5383250" y="3521071"/>
            <a:ext cx="2767458" cy="1287235"/>
          </a:xfrm>
          <a:prstGeom prst="wedgeRoundRectCallout">
            <a:avLst>
              <a:gd name="adj1" fmla="val -62652"/>
              <a:gd name="adj2" fmla="val 187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need to generate this web page dynamically from our Python program</a:t>
            </a:r>
          </a:p>
        </p:txBody>
      </p:sp>
    </p:spTree>
    <p:extLst>
      <p:ext uri="{BB962C8B-B14F-4D97-AF65-F5344CB8AC3E}">
        <p14:creationId xmlns:p14="http://schemas.microsoft.com/office/powerpoint/2010/main" val="1276841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BA0816-0EC5-BF43-8DB0-41CEAA01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6" y="1223248"/>
            <a:ext cx="3157021" cy="494281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HTML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700238" y="889131"/>
            <a:ext cx="3583540" cy="398425"/>
          </a:xfrm>
          <a:prstGeom prst="wedgeRoundRectCallout">
            <a:avLst>
              <a:gd name="adj1" fmla="val -48032"/>
              <a:gd name="adj2" fmla="val 1358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HTML for four column, two row table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492008" y="4822483"/>
            <a:ext cx="3963814" cy="709631"/>
          </a:xfrm>
          <a:prstGeom prst="wedgeRoundRectCallout">
            <a:avLst>
              <a:gd name="adj1" fmla="val -11144"/>
              <a:gd name="adj2" fmla="val -448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Goal: update our template to generate HTML for an arbitrary list of student data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664763" y="1996942"/>
            <a:ext cx="3157021" cy="356506"/>
          </a:xfrm>
          <a:prstGeom prst="wedgeRoundRectCallout">
            <a:avLst>
              <a:gd name="adj1" fmla="val -33953"/>
              <a:gd name="adj2" fmla="val 141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Table rendered in the browser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929019" y="2066515"/>
            <a:ext cx="2519682" cy="356506"/>
          </a:xfrm>
          <a:prstGeom prst="wedgeRoundRectCallout">
            <a:avLst>
              <a:gd name="adj1" fmla="val -66514"/>
              <a:gd name="adj2" fmla="val 397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TH: Table Header (column) 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481253" y="3794344"/>
            <a:ext cx="1962171" cy="653958"/>
          </a:xfrm>
          <a:prstGeom prst="wedgeRoundRectCallout">
            <a:avLst>
              <a:gd name="adj1" fmla="val -59604"/>
              <a:gd name="adj2" fmla="val 1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TD: Table Data        (1 column in 1 row)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9DEC7B3-2D28-6D44-B216-B41AF0552E61}"/>
              </a:ext>
            </a:extLst>
          </p:cNvPr>
          <p:cNvSpPr/>
          <p:nvPr/>
        </p:nvSpPr>
        <p:spPr>
          <a:xfrm>
            <a:off x="3047998" y="3104218"/>
            <a:ext cx="1962171" cy="299727"/>
          </a:xfrm>
          <a:prstGeom prst="wedgeRoundRectCallout">
            <a:avLst>
              <a:gd name="adj1" fmla="val -112295"/>
              <a:gd name="adj2" fmla="val -26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TR: Table Row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95435-39DC-0E47-9B69-7E48D2E9D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107" y="2678127"/>
            <a:ext cx="3865893" cy="10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9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We’ve seen HTML for tables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We know how to pass parameters from Python to Jinja2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	How to display Python containers in HTML?</a:t>
            </a:r>
          </a:p>
          <a:p>
            <a:pPr lvl="2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Store values in a dict and pass to Jinja2 as parameters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Jinja2 supports iterating through sequences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&lt;table&gt;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{% for item in sequence %}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&lt;tr&gt;		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	&lt;td&gt;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{{ item }}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&lt;\td&gt;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&lt;\tr&gt;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{% endfor %}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&lt;/table&gt;</a:t>
            </a:r>
          </a:p>
          <a:p>
            <a:pPr lvl="1">
              <a:spcAft>
                <a:spcPts val="0"/>
              </a:spcAft>
            </a:pPr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094728" y="3703899"/>
            <a:ext cx="2689676" cy="801426"/>
          </a:xfrm>
          <a:prstGeom prst="wedgeRoundRectCallout">
            <a:avLst>
              <a:gd name="adj1" fmla="val -66454"/>
              <a:gd name="adj2" fmla="val 289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iterates through the items in a sequence passed from Python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655908" y="4753321"/>
            <a:ext cx="3052661" cy="548934"/>
          </a:xfrm>
          <a:prstGeom prst="wedgeRoundRectCallout">
            <a:avLst>
              <a:gd name="adj1" fmla="val -87972"/>
              <a:gd name="adj2" fmla="val 38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 the value from the sequence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025806" y="5393754"/>
            <a:ext cx="3052661" cy="548934"/>
          </a:xfrm>
          <a:prstGeom prst="wedgeRoundRectCallout">
            <a:avLst>
              <a:gd name="adj1" fmla="val -66738"/>
              <a:gd name="adj2" fmla="val -12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End of the Jinja2 for loop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81350" y="4505325"/>
            <a:ext cx="409575" cy="3143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08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3956A8-92D0-634E-A78A-D206B4738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5" y="1618370"/>
            <a:ext cx="4908723" cy="46484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222" y="951039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templates/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student_courses.html</a:t>
            </a: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71345" y="2318178"/>
            <a:ext cx="3060847" cy="413222"/>
          </a:xfrm>
          <a:prstGeom prst="wedgeRoundRectCallout">
            <a:avLst>
              <a:gd name="adj1" fmla="val -80991"/>
              <a:gd name="adj2" fmla="val 9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Surround the table with borders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949206" y="4305875"/>
            <a:ext cx="2726483" cy="422193"/>
          </a:xfrm>
          <a:prstGeom prst="wedgeRoundRectCallout">
            <a:avLst>
              <a:gd name="adj1" fmla="val -143309"/>
              <a:gd name="adj2" fmla="val -459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&lt;tr&gt; Table Row &lt;/tr&gt;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201768" y="4911544"/>
            <a:ext cx="3300223" cy="785132"/>
          </a:xfrm>
          <a:prstGeom prst="wedgeRoundRectCallout">
            <a:avLst>
              <a:gd name="adj1" fmla="val -61702"/>
              <a:gd name="adj2" fmla="val -445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 a row to the table with 4 columns for each student  in the list of </a:t>
            </a:r>
            <a:r>
              <a:rPr lang="en-US" sz="1600" dirty="0" err="1">
                <a:solidFill>
                  <a:schemeClr val="bg1"/>
                </a:solidFill>
              </a:rPr>
              <a:t>dicts</a:t>
            </a:r>
            <a:r>
              <a:rPr lang="en-US" sz="1600" dirty="0">
                <a:solidFill>
                  <a:schemeClr val="bg1"/>
                </a:solidFill>
              </a:rPr>
              <a:t> passed in from Python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445400" y="3009965"/>
            <a:ext cx="3060847" cy="413222"/>
          </a:xfrm>
          <a:prstGeom prst="wedgeRoundRectCallout">
            <a:avLst>
              <a:gd name="adj1" fmla="val -76189"/>
              <a:gd name="adj2" fmla="val -12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&lt;th&gt; table column headers &lt;/th&gt;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263898" y="3635626"/>
            <a:ext cx="3249652" cy="574437"/>
          </a:xfrm>
          <a:prstGeom prst="wedgeRoundRectCallout">
            <a:avLst>
              <a:gd name="adj1" fmla="val -54536"/>
              <a:gd name="adj2" fmla="val 214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We don’t know, and don’t care, how many rows  in students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83728B-DDA9-7A45-BB20-27D95690CF74}"/>
              </a:ext>
            </a:extLst>
          </p:cNvPr>
          <p:cNvCxnSpPr>
            <a:cxnSpLocks/>
          </p:cNvCxnSpPr>
          <p:nvPr/>
        </p:nvCxnSpPr>
        <p:spPr>
          <a:xfrm>
            <a:off x="2486346" y="4210063"/>
            <a:ext cx="513708" cy="24892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071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EACDC6-71EB-BC4F-B9EF-9FEB1F9C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9" y="1420250"/>
            <a:ext cx="4485243" cy="479859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9834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static_table.py</a:t>
            </a: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	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034789" y="4802284"/>
            <a:ext cx="5115918" cy="413222"/>
          </a:xfrm>
          <a:prstGeom prst="wedgeRoundRectCallout">
            <a:avLst>
              <a:gd name="adj1" fmla="val -62364"/>
              <a:gd name="adj2" fmla="val -573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Access each key/value separately in template/*.html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594232" y="3365874"/>
            <a:ext cx="3576885" cy="453674"/>
          </a:xfrm>
          <a:prstGeom prst="wedgeRoundRectCallout">
            <a:avLst>
              <a:gd name="adj1" fmla="val -62189"/>
              <a:gd name="adj2" fmla="val 144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 in a list of students in JSON format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594232" y="2480566"/>
            <a:ext cx="4247677" cy="413222"/>
          </a:xfrm>
          <a:prstGeom prst="wedgeRoundRectCallout">
            <a:avLst>
              <a:gd name="adj1" fmla="val -11756"/>
              <a:gd name="adj2" fmla="val -4907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Jinja2 supports JSON format for complex data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594232" y="4048578"/>
            <a:ext cx="3674833" cy="558302"/>
          </a:xfrm>
          <a:prstGeom prst="wedgeRoundRectCallout">
            <a:avLst>
              <a:gd name="adj1" fmla="val -75537"/>
              <a:gd name="adj2" fmla="val -256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Python represents JSON as a dictionary with keys and values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746748" y="5671018"/>
            <a:ext cx="2708476" cy="603955"/>
          </a:xfrm>
          <a:prstGeom prst="wedgeRoundRectCallout">
            <a:avLst>
              <a:gd name="adj1" fmla="val -89510"/>
              <a:gd name="adj2" fmla="val -214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 the list of dicts to the HTML template</a:t>
            </a:r>
          </a:p>
        </p:txBody>
      </p:sp>
    </p:spTree>
    <p:extLst>
      <p:ext uri="{BB962C8B-B14F-4D97-AF65-F5344CB8AC3E}">
        <p14:creationId xmlns:p14="http://schemas.microsoft.com/office/powerpoint/2010/main" val="35828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55" y="1121961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41390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Tying it all together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HTML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Integrating web pages and Python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Flask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Building a simple web site to display student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</a:rPr>
              <a:t>Populating forms with Python and Flask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A0A2E8-EBD8-FD4D-A381-75D26013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5" y="3637617"/>
            <a:ext cx="3378336" cy="25784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6B67BC-C623-D844-B234-659B67BAB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37" y="896799"/>
            <a:ext cx="2663553" cy="25223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Displaying tables with Flask &amp;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649472" y="1485632"/>
            <a:ext cx="3078775" cy="413222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templates/</a:t>
            </a:r>
            <a:r>
              <a:rPr lang="en-US" sz="1600" dirty="0" err="1">
                <a:solidFill>
                  <a:schemeClr val="bg1"/>
                </a:solidFill>
              </a:rPr>
              <a:t>student_courses.html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2291834" y="4545922"/>
            <a:ext cx="1858136" cy="456845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static_table.py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6172370" y="1356456"/>
            <a:ext cx="2280167" cy="413222"/>
          </a:xfrm>
          <a:prstGeom prst="wedgeRoundRectCallout">
            <a:avLst>
              <a:gd name="adj1" fmla="val -45241"/>
              <a:gd name="adj2" fmla="val 1043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Browser Window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B934DF-EFF5-C34E-AC9A-C9A91EB0ABA4}"/>
              </a:ext>
            </a:extLst>
          </p:cNvPr>
          <p:cNvCxnSpPr/>
          <p:nvPr/>
        </p:nvCxnSpPr>
        <p:spPr>
          <a:xfrm>
            <a:off x="111512" y="3482526"/>
            <a:ext cx="355723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CE46885-0555-CD43-AC0C-7B5D2802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100" y="2051271"/>
            <a:ext cx="2882353" cy="275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82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7295D-C07D-184A-8E4B-0AE00994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3482526"/>
            <a:ext cx="3624821" cy="27483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6B67BC-C623-D844-B234-659B67BAB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37" y="896799"/>
            <a:ext cx="2663553" cy="25223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515807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When things go wrong… missing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649473" y="1485631"/>
            <a:ext cx="3059952" cy="565625"/>
          </a:xfrm>
          <a:prstGeom prst="wedgeRoundRectCallout">
            <a:avLst>
              <a:gd name="adj1" fmla="val -64803"/>
              <a:gd name="adj2" fmla="val 98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templates/</a:t>
            </a:r>
            <a:r>
              <a:rPr lang="en-US" sz="1600" dirty="0" err="1">
                <a:solidFill>
                  <a:schemeClr val="bg1"/>
                </a:solidFill>
              </a:rPr>
              <a:t>student_courses.html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unchanged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3852409" y="5611303"/>
            <a:ext cx="3624821" cy="565625"/>
          </a:xfrm>
          <a:prstGeom prst="wedgeRoundRectCallout">
            <a:avLst>
              <a:gd name="adj1" fmla="val -88098"/>
              <a:gd name="adj2" fmla="val 345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Oops!  The variable names must match to pass data from .py to .html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B934DF-EFF5-C34E-AC9A-C9A91EB0ABA4}"/>
              </a:ext>
            </a:extLst>
          </p:cNvPr>
          <p:cNvCxnSpPr/>
          <p:nvPr/>
        </p:nvCxnSpPr>
        <p:spPr>
          <a:xfrm>
            <a:off x="111512" y="3482526"/>
            <a:ext cx="355723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E3E857-0C92-6B42-8E3D-27DA5449E05E}"/>
              </a:ext>
            </a:extLst>
          </p:cNvPr>
          <p:cNvCxnSpPr>
            <a:cxnSpLocks/>
          </p:cNvCxnSpPr>
          <p:nvPr/>
        </p:nvCxnSpPr>
        <p:spPr>
          <a:xfrm>
            <a:off x="1854698" y="2221715"/>
            <a:ext cx="241388" cy="3630445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F0466A-6010-EA44-A534-4F0200626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969" y="2157969"/>
            <a:ext cx="4025037" cy="3065043"/>
          </a:xfrm>
          <a:prstGeom prst="rect">
            <a:avLst/>
          </a:prstGeom>
        </p:spPr>
      </p:pic>
      <p:sp>
        <p:nvSpPr>
          <p:cNvPr id="17" name="Rounded Rectangular Callout 16"/>
          <p:cNvSpPr/>
          <p:nvPr/>
        </p:nvSpPr>
        <p:spPr>
          <a:xfrm>
            <a:off x="6470975" y="4036937"/>
            <a:ext cx="2280167" cy="413222"/>
          </a:xfrm>
          <a:prstGeom prst="wedgeRoundRectCallout">
            <a:avLst>
              <a:gd name="adj1" fmla="val -45241"/>
              <a:gd name="adj2" fmla="val 1043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Missing data rows!</a:t>
            </a:r>
          </a:p>
        </p:txBody>
      </p:sp>
    </p:spTree>
    <p:extLst>
      <p:ext uri="{BB962C8B-B14F-4D97-AF65-F5344CB8AC3E}">
        <p14:creationId xmlns:p14="http://schemas.microsoft.com/office/powerpoint/2010/main" val="1230234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8BB895-1963-CE46-AF06-4B07BEE4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84" y="1533076"/>
            <a:ext cx="4038600" cy="3898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6D4C3E-F391-1540-AE6C-C17FD167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71" y="3522551"/>
            <a:ext cx="3861663" cy="27418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6B67BC-C623-D844-B234-659B67BAB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37" y="896799"/>
            <a:ext cx="2663553" cy="25223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90263" cy="515807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When things go wrong… missing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398620" y="939119"/>
            <a:ext cx="3146416" cy="515806"/>
          </a:xfrm>
          <a:prstGeom prst="wedgeRoundRectCallout">
            <a:avLst>
              <a:gd name="adj1" fmla="val -63003"/>
              <a:gd name="adj2" fmla="val 10556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templates/</a:t>
            </a:r>
            <a:r>
              <a:rPr lang="en-US" sz="1600" dirty="0" err="1">
                <a:solidFill>
                  <a:schemeClr val="bg1"/>
                </a:solidFill>
              </a:rPr>
              <a:t>student_courses.html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unchanged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2331106" y="4510800"/>
            <a:ext cx="2240894" cy="563304"/>
          </a:xfrm>
          <a:prstGeom prst="wedgeRoundRectCallout">
            <a:avLst>
              <a:gd name="adj1" fmla="val -80483"/>
              <a:gd name="adj2" fmla="val -1335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Oops!  The attribute names must match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B934DF-EFF5-C34E-AC9A-C9A91EB0ABA4}"/>
              </a:ext>
            </a:extLst>
          </p:cNvPr>
          <p:cNvCxnSpPr/>
          <p:nvPr/>
        </p:nvCxnSpPr>
        <p:spPr>
          <a:xfrm>
            <a:off x="111512" y="3482526"/>
            <a:ext cx="3557239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E3E857-0C92-6B42-8E3D-27DA5449E05E}"/>
              </a:ext>
            </a:extLst>
          </p:cNvPr>
          <p:cNvCxnSpPr>
            <a:cxnSpLocks/>
          </p:cNvCxnSpPr>
          <p:nvPr/>
        </p:nvCxnSpPr>
        <p:spPr>
          <a:xfrm>
            <a:off x="1854698" y="2221715"/>
            <a:ext cx="325794" cy="3955213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16"/>
          <p:cNvSpPr/>
          <p:nvPr/>
        </p:nvSpPr>
        <p:spPr>
          <a:xfrm>
            <a:off x="5877825" y="3992710"/>
            <a:ext cx="2280167" cy="413222"/>
          </a:xfrm>
          <a:prstGeom prst="wedgeRoundRectCallout">
            <a:avLst>
              <a:gd name="adj1" fmla="val -44624"/>
              <a:gd name="adj2" fmla="val 2098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Missing data field!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30D1F303-CFBE-4F4F-A73B-484A7662E119}"/>
              </a:ext>
            </a:extLst>
          </p:cNvPr>
          <p:cNvSpPr/>
          <p:nvPr/>
        </p:nvSpPr>
        <p:spPr>
          <a:xfrm>
            <a:off x="2476554" y="3058868"/>
            <a:ext cx="1950667" cy="693972"/>
          </a:xfrm>
          <a:prstGeom prst="wedgeRoundRectCallout">
            <a:avLst>
              <a:gd name="adj1" fmla="val -75238"/>
              <a:gd name="adj2" fmla="val 240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variable names match…  Must be something else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936094-2C66-3E41-B135-9D38FA1A811F}"/>
              </a:ext>
            </a:extLst>
          </p:cNvPr>
          <p:cNvCxnSpPr>
            <a:cxnSpLocks/>
          </p:cNvCxnSpPr>
          <p:nvPr/>
        </p:nvCxnSpPr>
        <p:spPr>
          <a:xfrm flipH="1">
            <a:off x="1322362" y="2670372"/>
            <a:ext cx="754972" cy="2223122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889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0" y="1110342"/>
            <a:ext cx="8618500" cy="518628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80518" y="2074348"/>
            <a:ext cx="6419719" cy="291161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sqlite3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Specify the Sqlite database file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Specify the 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 a connection to the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Execute a 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the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results in your Python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481557" cy="1143000"/>
          </a:xfrm>
        </p:spPr>
        <p:txBody>
          <a:bodyPr/>
          <a:lstStyle/>
          <a:p>
            <a:r>
              <a:rPr lang="en-US" sz="3200" dirty="0"/>
              <a:t>Running database queries from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6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525" y="1021479"/>
            <a:ext cx="1611101" cy="139763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70245"/>
            <a:ext cx="8682404" cy="555960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Steps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Write a query to pull the data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Create a template for the new web page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Update Stevens.py with a new function to return the HTML for the web page on our growing web site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Connect to the database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Run the query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Convert the results to a list of dicts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Render the new template and the database query results to Jinja2	</a:t>
            </a:r>
          </a:p>
          <a:p>
            <a:pPr marL="971550" lvl="1" indent="-514350">
              <a:spcAft>
                <a:spcPts val="600"/>
              </a:spcAft>
              <a:buFont typeface="+mj-lt"/>
              <a:buAutoNum type="alphaLcParenR"/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Earn fame and fortune 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99357" cy="695607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Gill Sans MT" charset="0"/>
                <a:cs typeface="Gill Sans MT" charset="0"/>
              </a:rPr>
              <a:t>Display # completed courses by student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215" y="5278056"/>
            <a:ext cx="892417" cy="100121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499BD77-7547-AA4D-94B8-37628D2A4AC9}"/>
              </a:ext>
            </a:extLst>
          </p:cNvPr>
          <p:cNvSpPr/>
          <p:nvPr/>
        </p:nvSpPr>
        <p:spPr>
          <a:xfrm>
            <a:off x="6889143" y="3533502"/>
            <a:ext cx="2004483" cy="1295352"/>
          </a:xfrm>
          <a:prstGeom prst="wedgeRoundRectCallout">
            <a:avLst>
              <a:gd name="adj1" fmla="val -87155"/>
              <a:gd name="adj2" fmla="val -3886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You’ll need to do this for the homework assignment!</a:t>
            </a:r>
          </a:p>
        </p:txBody>
      </p:sp>
    </p:spTree>
    <p:extLst>
      <p:ext uri="{BB962C8B-B14F-4D97-AF65-F5344CB8AC3E}">
        <p14:creationId xmlns:p14="http://schemas.microsoft.com/office/powerpoint/2010/main" val="347843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35F0C7-E0B8-914C-95ED-D3BF89DD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70" y="1708799"/>
            <a:ext cx="5880434" cy="1143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Query to compute completed courses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889143" y="3533502"/>
            <a:ext cx="1491043" cy="459473"/>
          </a:xfrm>
          <a:prstGeom prst="wedgeRoundRectCallout">
            <a:avLst>
              <a:gd name="adj1" fmla="val -89205"/>
              <a:gd name="adj2" fmla="val -111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Query Results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670272" y="1127589"/>
            <a:ext cx="1290195" cy="416545"/>
          </a:xfrm>
          <a:prstGeom prst="wedgeRoundRectCallout">
            <a:avLst>
              <a:gd name="adj1" fmla="val -46534"/>
              <a:gd name="adj2" fmla="val 1063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DataGrip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889143" y="2267297"/>
            <a:ext cx="1290195" cy="416545"/>
          </a:xfrm>
          <a:prstGeom prst="wedgeRoundRectCallout">
            <a:avLst>
              <a:gd name="adj1" fmla="val -89205"/>
              <a:gd name="adj2" fmla="val -111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25415-EECE-944F-961F-949FD6C41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70" y="3221723"/>
            <a:ext cx="5486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C71FDF-5781-0A45-87C4-E0160F4DB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485081"/>
            <a:ext cx="4550974" cy="43981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Generate a new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395408" y="1145315"/>
            <a:ext cx="4016829" cy="356506"/>
          </a:xfrm>
          <a:prstGeom prst="wedgeRoundRectCallout">
            <a:avLst>
              <a:gd name="adj1" fmla="val -1619"/>
              <a:gd name="adj2" fmla="val 1348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Desired output in the browser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1CA0357-C8B3-B642-A6CC-0EBDB735F100}"/>
              </a:ext>
            </a:extLst>
          </p:cNvPr>
          <p:cNvSpPr/>
          <p:nvPr/>
        </p:nvSpPr>
        <p:spPr>
          <a:xfrm>
            <a:off x="2601442" y="2703436"/>
            <a:ext cx="1970558" cy="709631"/>
          </a:xfrm>
          <a:prstGeom prst="wedgeRoundRectCallout">
            <a:avLst>
              <a:gd name="adj1" fmla="val -1619"/>
              <a:gd name="adj2" fmla="val 483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Reuse template from the static table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A15D06-638D-A346-A27A-99430BEDD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684" y="1841587"/>
            <a:ext cx="4318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5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C0C8BF-33F7-0B44-8435-01B193B1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47" y="959079"/>
            <a:ext cx="6043159" cy="52632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sz="3200" dirty="0"/>
              <a:t>Update </a:t>
            </a:r>
            <a:r>
              <a:rPr lang="en-US" sz="3200" dirty="0" err="1"/>
              <a:t>completed_table.py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752278" y="4421894"/>
            <a:ext cx="2771175" cy="573520"/>
          </a:xfrm>
          <a:prstGeom prst="wedgeRoundRectCallout">
            <a:avLst>
              <a:gd name="adj1" fmla="val -59526"/>
              <a:gd name="adj2" fmla="val -249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Convert the query results into a list of dictionaries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378346" y="2565485"/>
            <a:ext cx="2144839" cy="445836"/>
          </a:xfrm>
          <a:prstGeom prst="wedgeRoundRectCallout">
            <a:avLst>
              <a:gd name="adj1" fmla="val -49773"/>
              <a:gd name="adj2" fmla="val 1061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Specify the query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437552" y="3688645"/>
            <a:ext cx="2629453" cy="316069"/>
          </a:xfrm>
          <a:prstGeom prst="wedgeRoundRectCallout">
            <a:avLst>
              <a:gd name="adj1" fmla="val -62179"/>
              <a:gd name="adj2" fmla="val 464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Connect to the database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378346" y="5096460"/>
            <a:ext cx="2109068" cy="451257"/>
          </a:xfrm>
          <a:prstGeom prst="wedgeRoundRectCallout">
            <a:avLst>
              <a:gd name="adj1" fmla="val -83950"/>
              <a:gd name="adj2" fmla="val 310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Render the template</a:t>
            </a:r>
          </a:p>
        </p:txBody>
      </p:sp>
    </p:spTree>
    <p:extLst>
      <p:ext uri="{BB962C8B-B14F-4D97-AF65-F5344CB8AC3E}">
        <p14:creationId xmlns:p14="http://schemas.microsoft.com/office/powerpoint/2010/main" val="1996595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991E40-1643-A245-9260-11B13A27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9" y="1149350"/>
            <a:ext cx="4940300" cy="4559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84440"/>
          </a:xfrm>
        </p:spPr>
        <p:txBody>
          <a:bodyPr/>
          <a:lstStyle/>
          <a:p>
            <a:r>
              <a:rPr lang="en-US" dirty="0"/>
              <a:t>Success!  Display the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5251738" y="1674398"/>
            <a:ext cx="2014975" cy="319357"/>
          </a:xfrm>
          <a:prstGeom prst="wedgeRoundRectCallout">
            <a:avLst>
              <a:gd name="adj1" fmla="val -78054"/>
              <a:gd name="adj2" fmla="val 396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new template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157183" y="2606011"/>
            <a:ext cx="3109530" cy="573520"/>
          </a:xfrm>
          <a:prstGeom prst="wedgeRoundRectCallout">
            <a:avLst>
              <a:gd name="adj1" fmla="val -79309"/>
              <a:gd name="adj2" fmla="val 201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Titles are passed to the template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382219" y="4084687"/>
            <a:ext cx="2546440" cy="718807"/>
          </a:xfrm>
          <a:prstGeom prst="wedgeRoundRectCallout">
            <a:avLst>
              <a:gd name="adj1" fmla="val -74835"/>
              <a:gd name="adj2" fmla="val 1713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Database query results presented on a web page</a:t>
            </a:r>
          </a:p>
        </p:txBody>
      </p:sp>
    </p:spTree>
    <p:extLst>
      <p:ext uri="{BB962C8B-B14F-4D97-AF65-F5344CB8AC3E}">
        <p14:creationId xmlns:p14="http://schemas.microsoft.com/office/powerpoint/2010/main" val="1827064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5BF86-6EC0-584B-B468-D8804FF8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37589"/>
            <a:ext cx="5513344" cy="448802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Intro to HTML 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EE28-B5BE-BB45-91C8-FF3E46C7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90" y="2460723"/>
            <a:ext cx="2997200" cy="1930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4B48E25-78B3-5948-A70F-E024C63697B2}"/>
              </a:ext>
            </a:extLst>
          </p:cNvPr>
          <p:cNvSpPr/>
          <p:nvPr/>
        </p:nvSpPr>
        <p:spPr>
          <a:xfrm>
            <a:off x="3779355" y="1891094"/>
            <a:ext cx="1308839" cy="365409"/>
          </a:xfrm>
          <a:prstGeom prst="wedgeRoundRectCallout">
            <a:avLst>
              <a:gd name="adj1" fmla="val -78054"/>
              <a:gd name="adj2" fmla="val 3962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A64E0EA-DB11-1745-AB3E-4ADB08418AAB}"/>
              </a:ext>
            </a:extLst>
          </p:cNvPr>
          <p:cNvSpPr/>
          <p:nvPr/>
        </p:nvSpPr>
        <p:spPr>
          <a:xfrm>
            <a:off x="6959600" y="1662053"/>
            <a:ext cx="1748969" cy="594450"/>
          </a:xfrm>
          <a:prstGeom prst="wedgeRoundRectCallout">
            <a:avLst>
              <a:gd name="adj1" fmla="val -42037"/>
              <a:gd name="adj2" fmla="val 823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Rendered Form</a:t>
            </a:r>
          </a:p>
        </p:txBody>
      </p:sp>
    </p:spTree>
    <p:extLst>
      <p:ext uri="{BB962C8B-B14F-4D97-AF65-F5344CB8AC3E}">
        <p14:creationId xmlns:p14="http://schemas.microsoft.com/office/powerpoint/2010/main" val="293228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384506"/>
            <a:ext cx="4735512" cy="4511810"/>
          </a:xfrm>
        </p:spPr>
        <p:txBody>
          <a:bodyPr/>
          <a:lstStyle/>
          <a:p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Goal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 build a simple website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Display data from our SQLite database</a:t>
            </a:r>
          </a:p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Gill Sans MT" charset="0"/>
                <a:cs typeface="Gill Sans MT" charset="0"/>
              </a:rPr>
              <a:t>Limitations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a lesson in HTML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Gill Sans MT" charset="0"/>
                <a:cs typeface="Gill Sans MT" charset="0"/>
              </a:rPr>
              <a:t>Not</a:t>
            </a: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 a lesson in good web design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F2AC9-5512-0840-88FC-643B08973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581" y="1929576"/>
            <a:ext cx="3748045" cy="34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37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5BF86-6EC0-584B-B468-D8804FF8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6" y="1662053"/>
            <a:ext cx="5513344" cy="44880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Use Flask and database queries to populate forms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Populating HTML Forms 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EEE28-B5BE-BB45-91C8-FF3E46C70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90" y="2460723"/>
            <a:ext cx="2997200" cy="1930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388615" y="4660040"/>
            <a:ext cx="2914727" cy="678876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with computed values</a:t>
            </a:r>
          </a:p>
        </p:txBody>
      </p:sp>
    </p:spTree>
    <p:extLst>
      <p:ext uri="{BB962C8B-B14F-4D97-AF65-F5344CB8AC3E}">
        <p14:creationId xmlns:p14="http://schemas.microsoft.com/office/powerpoint/2010/main" val="1542853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361DC2-FDD5-E846-9EB2-810E885A3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185" y="3033316"/>
            <a:ext cx="4288499" cy="2729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570AA-CFA9-FE48-9CAE-20508F451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98" y="2830364"/>
            <a:ext cx="3994757" cy="24553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Render a page with all student names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Ask the user to choose student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 all courses and grades for that student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To Do: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2595524" y="3819401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FEB9A3B-B488-854E-9626-3B2D9938642F}"/>
              </a:ext>
            </a:extLst>
          </p:cNvPr>
          <p:cNvSpPr/>
          <p:nvPr/>
        </p:nvSpPr>
        <p:spPr>
          <a:xfrm>
            <a:off x="7092697" y="4430564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</p:spTree>
    <p:extLst>
      <p:ext uri="{BB962C8B-B14F-4D97-AF65-F5344CB8AC3E}">
        <p14:creationId xmlns:p14="http://schemas.microsoft.com/office/powerpoint/2010/main" val="2604735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71AB47-BC7B-1B45-B7CD-D7155A783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3" y="1957199"/>
            <a:ext cx="8348673" cy="323691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869864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 err="1">
                <a:latin typeface="Gill Sans MT" panose="020B0502020104020203" pitchFamily="34" charset="77"/>
              </a:rPr>
              <a:t>student_form.py</a:t>
            </a:r>
            <a:r>
              <a:rPr lang="en-US" sz="2400" dirty="0">
                <a:latin typeface="Gill Sans MT" panose="020B0502020104020203" pitchFamily="34" charset="77"/>
              </a:rPr>
              <a:t> – a Flask app runs a query to pull the student names and renders students.html to present a form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sz="3200" dirty="0"/>
              <a:t>Populating HTML Forms </a:t>
            </a:r>
            <a:r>
              <a:rPr lang="en-US" dirty="0"/>
              <a:t>with Flask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541382" y="1724613"/>
            <a:ext cx="2715425" cy="972682"/>
          </a:xfrm>
          <a:prstGeom prst="wedgeRoundRectCallout">
            <a:avLst>
              <a:gd name="adj1" fmla="val -34864"/>
              <a:gd name="adj2" fmla="val -112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Replace hard-coded values in the form with values from the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A825ED3-9631-8849-9C66-5D5C0214A844}"/>
              </a:ext>
            </a:extLst>
          </p:cNvPr>
          <p:cNvSpPr/>
          <p:nvPr/>
        </p:nvSpPr>
        <p:spPr>
          <a:xfrm>
            <a:off x="5992476" y="4893276"/>
            <a:ext cx="2924511" cy="601672"/>
          </a:xfrm>
          <a:prstGeom prst="wedgeRoundRectCallout">
            <a:avLst>
              <a:gd name="adj1" fmla="val -44692"/>
              <a:gd name="adj2" fmla="val -84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all student names from database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C68F4B4-E903-EF48-9FBA-2121811B4238}"/>
              </a:ext>
            </a:extLst>
          </p:cNvPr>
          <p:cNvSpPr/>
          <p:nvPr/>
        </p:nvSpPr>
        <p:spPr>
          <a:xfrm>
            <a:off x="4826993" y="3273926"/>
            <a:ext cx="3429814" cy="705682"/>
          </a:xfrm>
          <a:prstGeom prst="wedgeRoundRectCallout">
            <a:avLst>
              <a:gd name="adj1" fmla="val -47737"/>
              <a:gd name="adj2" fmla="val -347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 a form with student  names and allow user to choose</a:t>
            </a:r>
          </a:p>
        </p:txBody>
      </p:sp>
    </p:spTree>
    <p:extLst>
      <p:ext uri="{BB962C8B-B14F-4D97-AF65-F5344CB8AC3E}">
        <p14:creationId xmlns:p14="http://schemas.microsoft.com/office/powerpoint/2010/main" val="1380630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6EEBE6-A914-934C-B84D-7ABF4BE9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3" y="1609965"/>
            <a:ext cx="9144000" cy="422030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 a pull-down menu with all students’ names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328050"/>
            <a:ext cx="7781361" cy="753089"/>
          </a:xfrm>
        </p:spPr>
        <p:txBody>
          <a:bodyPr/>
          <a:lstStyle/>
          <a:p>
            <a:r>
              <a:rPr lang="en-US" sz="3200" dirty="0" err="1">
                <a:latin typeface="Courier" pitchFamily="2" charset="0"/>
              </a:rPr>
              <a:t>student_form.html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5923589" y="2824536"/>
            <a:ext cx="3224443" cy="718198"/>
          </a:xfrm>
          <a:prstGeom prst="wedgeRoundRectCallout">
            <a:avLst>
              <a:gd name="adj1" fmla="val -61606"/>
              <a:gd name="adj2" fmla="val 664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 drop down menu option for each student’s name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E73FA74-AB3B-5A4C-BB9F-79E0ACF182C6}"/>
              </a:ext>
            </a:extLst>
          </p:cNvPr>
          <p:cNvSpPr/>
          <p:nvPr/>
        </p:nvSpPr>
        <p:spPr>
          <a:xfrm>
            <a:off x="3764190" y="4205340"/>
            <a:ext cx="2084785" cy="674860"/>
          </a:xfrm>
          <a:prstGeom prst="wedgeRoundRectCallout">
            <a:avLst>
              <a:gd name="adj1" fmla="val 22071"/>
              <a:gd name="adj2" fmla="val -748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Return the CWID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9797986-3BB6-0E45-A36C-A2F6AC191402}"/>
              </a:ext>
            </a:extLst>
          </p:cNvPr>
          <p:cNvSpPr/>
          <p:nvPr/>
        </p:nvSpPr>
        <p:spPr>
          <a:xfrm>
            <a:off x="6623784" y="4389421"/>
            <a:ext cx="2084785" cy="674860"/>
          </a:xfrm>
          <a:prstGeom prst="wedgeRoundRectCallout">
            <a:avLst>
              <a:gd name="adj1" fmla="val -21790"/>
              <a:gd name="adj2" fmla="val -1010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the student’s name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B5D716A2-3B34-574D-9CA5-B3D8E985EDB2}"/>
              </a:ext>
            </a:extLst>
          </p:cNvPr>
          <p:cNvSpPr/>
          <p:nvPr/>
        </p:nvSpPr>
        <p:spPr>
          <a:xfrm>
            <a:off x="5015282" y="1663377"/>
            <a:ext cx="3224443" cy="718198"/>
          </a:xfrm>
          <a:prstGeom prst="wedgeRoundRectCallout">
            <a:avLst>
              <a:gd name="adj1" fmla="val -55503"/>
              <a:gd name="adj2" fmla="val 970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to render on submit</a:t>
            </a:r>
          </a:p>
        </p:txBody>
      </p:sp>
    </p:spTree>
    <p:extLst>
      <p:ext uri="{BB962C8B-B14F-4D97-AF65-F5344CB8AC3E}">
        <p14:creationId xmlns:p14="http://schemas.microsoft.com/office/powerpoint/2010/main" val="3654306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3A237D-A507-B048-B986-545D22EA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486636"/>
            <a:ext cx="8383349" cy="371971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Retrieve the student courses/grades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858730-2C41-4046-ACA1-C49DCEEEBE95}"/>
              </a:ext>
            </a:extLst>
          </p:cNvPr>
          <p:cNvSpPr/>
          <p:nvPr/>
        </p:nvSpPr>
        <p:spPr>
          <a:xfrm>
            <a:off x="5355738" y="1086657"/>
            <a:ext cx="3224443" cy="718198"/>
          </a:xfrm>
          <a:prstGeom prst="wedgeRoundRectCallout">
            <a:avLst>
              <a:gd name="adj1" fmla="val -72641"/>
              <a:gd name="adj2" fmla="val 480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rendered as result of post request from form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B2E38FE-9CB9-B74C-A8C8-373D8C76CBA5}"/>
              </a:ext>
            </a:extLst>
          </p:cNvPr>
          <p:cNvSpPr/>
          <p:nvPr/>
        </p:nvSpPr>
        <p:spPr>
          <a:xfrm>
            <a:off x="5952054" y="3346492"/>
            <a:ext cx="3126630" cy="636338"/>
          </a:xfrm>
          <a:prstGeom prst="wedgeRoundRectCallout">
            <a:avLst>
              <a:gd name="adj1" fmla="val -3676"/>
              <a:gd name="adj2" fmla="val 720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the courses and grades from database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D72E289-0878-3748-A09C-B7944BF4E20B}"/>
              </a:ext>
            </a:extLst>
          </p:cNvPr>
          <p:cNvSpPr/>
          <p:nvPr/>
        </p:nvSpPr>
        <p:spPr>
          <a:xfrm>
            <a:off x="5407929" y="5316018"/>
            <a:ext cx="3037237" cy="529236"/>
          </a:xfrm>
          <a:prstGeom prst="wedgeRoundRectCallout">
            <a:avLst>
              <a:gd name="adj1" fmla="val -43396"/>
              <a:gd name="adj2" fmla="val -721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Render page with the results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5BF2A6A5-5AB5-8641-A7E7-936E74FBC069}"/>
              </a:ext>
            </a:extLst>
          </p:cNvPr>
          <p:cNvSpPr/>
          <p:nvPr/>
        </p:nvSpPr>
        <p:spPr>
          <a:xfrm>
            <a:off x="4990167" y="2325494"/>
            <a:ext cx="3926820" cy="484173"/>
          </a:xfrm>
          <a:prstGeom prst="wedgeRoundRectCallout">
            <a:avLst>
              <a:gd name="adj1" fmla="val -72444"/>
              <a:gd name="adj2" fmla="val 65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Retrieve the cwid selected on the form</a:t>
            </a:r>
          </a:p>
        </p:txBody>
      </p:sp>
    </p:spTree>
    <p:extLst>
      <p:ext uri="{BB962C8B-B14F-4D97-AF65-F5344CB8AC3E}">
        <p14:creationId xmlns:p14="http://schemas.microsoft.com/office/powerpoint/2010/main" val="1893499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A4649-5F7C-C844-B348-F9EE8DC32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1" y="1027727"/>
            <a:ext cx="6521087" cy="51920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sz="3200" dirty="0" err="1">
                <a:latin typeface="Courier" pitchFamily="2" charset="0"/>
              </a:rPr>
              <a:t>grade_form.html</a:t>
            </a:r>
            <a:endParaRPr lang="en-US" sz="3200" dirty="0"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858730-2C41-4046-ACA1-C49DCEEEBE95}"/>
              </a:ext>
            </a:extLst>
          </p:cNvPr>
          <p:cNvSpPr/>
          <p:nvPr/>
        </p:nvSpPr>
        <p:spPr>
          <a:xfrm>
            <a:off x="5174641" y="1510165"/>
            <a:ext cx="3224443" cy="718198"/>
          </a:xfrm>
          <a:prstGeom prst="wedgeRoundRectCallout">
            <a:avLst>
              <a:gd name="adj1" fmla="val -63279"/>
              <a:gd name="adj2" fmla="val 395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Page rendered as result of post request from form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D72E289-0878-3748-A09C-B7944BF4E20B}"/>
              </a:ext>
            </a:extLst>
          </p:cNvPr>
          <p:cNvSpPr/>
          <p:nvPr/>
        </p:nvSpPr>
        <p:spPr>
          <a:xfrm>
            <a:off x="5668813" y="3219396"/>
            <a:ext cx="3039756" cy="900128"/>
          </a:xfrm>
          <a:prstGeom prst="wedgeRoundRectCallout">
            <a:avLst>
              <a:gd name="adj1" fmla="val -66703"/>
              <a:gd name="adj2" fmla="val 446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a table with the courses and grades passed in from Python</a:t>
            </a:r>
          </a:p>
        </p:txBody>
      </p:sp>
    </p:spTree>
    <p:extLst>
      <p:ext uri="{BB962C8B-B14F-4D97-AF65-F5344CB8AC3E}">
        <p14:creationId xmlns:p14="http://schemas.microsoft.com/office/powerpoint/2010/main" val="1254880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27"/>
            <a:ext cx="8682404" cy="19577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Rendered a menu button with all student names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Asked the user to choose student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Displayed all courses and grades for that student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781361" cy="753089"/>
          </a:xfrm>
        </p:spPr>
        <p:txBody>
          <a:bodyPr/>
          <a:lstStyle/>
          <a:p>
            <a:r>
              <a:rPr lang="en-US" dirty="0"/>
              <a:t>Success!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D9084B6-80F1-D940-85DC-B798039DCCC5}"/>
              </a:ext>
            </a:extLst>
          </p:cNvPr>
          <p:cNvSpPr/>
          <p:nvPr/>
        </p:nvSpPr>
        <p:spPr>
          <a:xfrm>
            <a:off x="2443124" y="3822157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FEB9A3B-B488-854E-9626-3B2D9938642F}"/>
              </a:ext>
            </a:extLst>
          </p:cNvPr>
          <p:cNvSpPr/>
          <p:nvPr/>
        </p:nvSpPr>
        <p:spPr>
          <a:xfrm>
            <a:off x="6940297" y="4433320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5116E4-744C-A94C-8CCB-C6D66154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185" y="3188472"/>
            <a:ext cx="4288499" cy="2729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2FF53-53D2-F84A-9DBF-CADD50088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98" y="2985520"/>
            <a:ext cx="3994757" cy="2455314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2F0D47B0-F2A0-CE42-8662-B41E3AA9A62B}"/>
              </a:ext>
            </a:extLst>
          </p:cNvPr>
          <p:cNvSpPr/>
          <p:nvPr/>
        </p:nvSpPr>
        <p:spPr>
          <a:xfrm>
            <a:off x="2595524" y="3974557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student names from database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125746B-778A-414C-9FB5-6F7F470E395B}"/>
              </a:ext>
            </a:extLst>
          </p:cNvPr>
          <p:cNvSpPr/>
          <p:nvPr/>
        </p:nvSpPr>
        <p:spPr>
          <a:xfrm>
            <a:off x="7092697" y="4585720"/>
            <a:ext cx="1800929" cy="1070115"/>
          </a:xfrm>
          <a:prstGeom prst="wedgeRoundRectCallout">
            <a:avLst>
              <a:gd name="adj1" fmla="val -64116"/>
              <a:gd name="adj2" fmla="val -240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for specified student</a:t>
            </a:r>
          </a:p>
        </p:txBody>
      </p:sp>
    </p:spTree>
    <p:extLst>
      <p:ext uri="{BB962C8B-B14F-4D97-AF65-F5344CB8AC3E}">
        <p14:creationId xmlns:p14="http://schemas.microsoft.com/office/powerpoint/2010/main" val="2451953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supports many extensions to add functionality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Flask-Ask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create Amazon Echo apps easily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Flask-Login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session management, logging in/out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Flask-Mail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send mail from Flask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Flask-MongoAlchemy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MongoDB support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Flask-Oauth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common login support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Flask-Principal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authentication management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Flask-SQLAlchemy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support SQLAlchemy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Flask-Uploads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upload and serve files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Flask-User </a:t>
            </a:r>
            <a:r>
              <a:rPr lang="mr-IN" sz="2800" dirty="0">
                <a:latin typeface="Gill Sans MT" charset="0"/>
                <a:ea typeface="Gill Sans MT" charset="0"/>
                <a:cs typeface="Gill Sans MT" charset="0"/>
              </a:rPr>
              <a:t>–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User account management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See : http://flask.pocoo.org/extensions/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44525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Learning more about Flask Extensions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836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10662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Flask resources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3"/>
              </a:rPr>
              <a:t>http://flask.pocoo.org/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4"/>
              </a:rPr>
              <a:t>http://flask.pocoo.org/docs/0.12/tutorial/introduction/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5"/>
              </a:rPr>
              <a:t>https://blog.miguelgrinberg.com/post/the-flask-mega-tutorial-part-i-hello-world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and SQLite</a:t>
            </a: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6"/>
              </a:rPr>
              <a:t>http://sebastianraschka.com/Articles/2014_sqlite_in_python_tutorial.html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Python and Databases</a:t>
            </a:r>
          </a:p>
          <a:p>
            <a:pPr marL="457200" indent="-457200">
              <a:spcAft>
                <a:spcPts val="0"/>
              </a:spcAft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Gill Sans MT" charset="0"/>
                <a:cs typeface="Gill Sans MT" charset="0"/>
                <a:hlinkClick r:id="rId7"/>
              </a:rPr>
              <a:t>http://www.sqlalchemy.org/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marL="342900" indent="-342900">
              <a:spcAft>
                <a:spcPts val="0"/>
              </a:spcAft>
              <a:buFont typeface="Arial" charset="0"/>
              <a:buChar char="•"/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836024"/>
          </a:xfrm>
        </p:spPr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Learning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395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Oversimplified Web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58015" y="5528696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530350"/>
            <a:ext cx="6642100" cy="37973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4777560" y="1430751"/>
            <a:ext cx="1664062" cy="283749"/>
          </a:xfrm>
          <a:prstGeom prst="wedgeRoundRectCallout">
            <a:avLst>
              <a:gd name="adj1" fmla="val -57087"/>
              <a:gd name="adj2" fmla="val 25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6942691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90725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Encapsulation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@property, @attribute.setter</a:t>
            </a:r>
          </a:p>
          <a:p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Polymorphism</a:t>
            </a:r>
          </a:p>
          <a:p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Dynamic typing with Duck Typing</a:t>
            </a:r>
          </a:p>
          <a:p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Class attributes</a:t>
            </a:r>
          </a:p>
          <a:p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Static methods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89" y="3660921"/>
            <a:ext cx="2013434" cy="201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E2F94-B549-D344-8208-0E530CA1B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98" y="2645636"/>
            <a:ext cx="2523217" cy="988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5BBD4-418D-6B4F-9BA0-4C49B9198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507" y="5930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9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9CBF9-BDDD-D04A-9107-0CF609A1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7" y="2099509"/>
            <a:ext cx="2284186" cy="270046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b="1" i="1">
                <a:latin typeface="Gill Sans MT" charset="0"/>
                <a:ea typeface="ＭＳ Ｐゴシック" charset="0"/>
                <a:cs typeface="ＭＳ Ｐゴシック" charset="0"/>
              </a:rPr>
              <a:t>Polymorphism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allows an operator to behave differently depending upon the types of the operands</a:t>
            </a: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How does this work?</a:t>
            </a:r>
          </a:p>
          <a:p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How does Python know which version of ’+’ to apply?</a:t>
            </a:r>
            <a:endParaRPr lang="en-US" sz="32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2921806" y="2193092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integer arithmetic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921805" y="3089585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string concatenation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921805" y="3989666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list concatenation</a:t>
            </a:r>
          </a:p>
        </p:txBody>
      </p:sp>
    </p:spTree>
    <p:extLst>
      <p:ext uri="{BB962C8B-B14F-4D97-AF65-F5344CB8AC3E}">
        <p14:creationId xmlns:p14="http://schemas.microsoft.com/office/powerpoint/2010/main" val="1565862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386909"/>
            <a:ext cx="4255306" cy="4511810"/>
          </a:xfrm>
        </p:spPr>
        <p:txBody>
          <a:bodyPr/>
          <a:lstStyle/>
          <a:p>
            <a:r>
              <a:rPr lang="en-US" sz="2800" b="1">
                <a:latin typeface="Gill Sans MT" charset="0"/>
                <a:ea typeface="ＭＳ Ｐゴシック" charset="0"/>
                <a:cs typeface="ＭＳ Ｐゴシック" charset="0"/>
              </a:rPr>
              <a:t>Statically typed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C++, Java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Variables are declared with a static type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The compiler uses the static type information to support polymorphism</a:t>
            </a:r>
          </a:p>
          <a:p>
            <a:endParaRPr lang="en-US" sz="32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Dynamic and Static 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573004" y="1386909"/>
            <a:ext cx="4505680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latin typeface="Gill Sans MT" charset="0"/>
                <a:ea typeface="ＭＳ Ｐゴシック" charset="0"/>
                <a:cs typeface="ＭＳ Ｐゴシック" charset="0"/>
              </a:rPr>
              <a:t>Dynamically typed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Python</a:t>
            </a:r>
            <a:endParaRPr lang="en-US" sz="2800" b="1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An object’s type  is determined at run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Python chooses the appropriate class method based on the type of the object</a:t>
            </a:r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5" y="1242241"/>
            <a:ext cx="1649845" cy="16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7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928906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Duck typing is a dynamic typing method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Python uses duck typing to support polymorphism </a:t>
            </a:r>
          </a:p>
          <a:p>
            <a:pPr lvl="1"/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If it walks like a duck and quacks like a duck, it’s probably a duck</a:t>
            </a:r>
          </a:p>
          <a:p>
            <a:pPr lvl="1"/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Python: if an object has a relevant property, then apply it</a:t>
            </a:r>
          </a:p>
          <a:p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Duck typing supports polymorphism with or without inheritance</a:t>
            </a:r>
          </a:p>
          <a:p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Duck 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3694496"/>
            <a:ext cx="2451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83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928906" cy="4511810"/>
          </a:xfrm>
        </p:spPr>
        <p:txBody>
          <a:bodyPr/>
          <a:lstStyle/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Recall the </a:t>
            </a:r>
            <a:r>
              <a:rPr lang="en-US" sz="2400" b="1">
                <a:latin typeface="Gill Sans MT" charset="0"/>
                <a:ea typeface="ＭＳ Ｐゴシック" charset="0"/>
                <a:cs typeface="ＭＳ Ｐゴシック" charset="0"/>
              </a:rPr>
              <a:t>Fraction</a:t>
            </a: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 homework from earlier in the semester</a:t>
            </a:r>
          </a:p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We used Python’s magic methods to support inline operators</a:t>
            </a:r>
          </a:p>
          <a:p>
            <a:pPr>
              <a:spcAft>
                <a:spcPts val="0"/>
              </a:spcAft>
            </a:pPr>
            <a:endParaRPr lang="en-US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Python determines the type of f34 and f12 at run time to choose the appropriate version of 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__add__() </a:t>
            </a:r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to invoke</a:t>
            </a:r>
          </a:p>
          <a:p>
            <a:pPr>
              <a:spcAft>
                <a:spcPts val="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We can use Duck Typing with or without inheritance to simplify out design and implementation</a:t>
            </a: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>
                <a:latin typeface="Courier New"/>
                <a:ea typeface="ＭＳ Ｐゴシック" charset="0"/>
                <a:cs typeface="Courier New"/>
              </a:rPr>
              <a:t>  </a:t>
            </a: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>
              <a:latin typeface="Courier New"/>
              <a:ea typeface="ＭＳ Ｐゴシック" charset="0"/>
              <a:cs typeface="Courier New"/>
            </a:endParaRPr>
          </a:p>
          <a:p>
            <a:endParaRPr lang="en-US" sz="2800">
              <a:latin typeface="Courier New"/>
              <a:ea typeface="ＭＳ Ｐゴシック" charset="0"/>
              <a:cs typeface="Courier New"/>
            </a:endParaRPr>
          </a:p>
          <a:p>
            <a:endParaRPr lang="en-US" sz="2000"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latin typeface="Courier New"/>
              <a:ea typeface="ＭＳ Ｐゴシック" charset="0"/>
              <a:cs typeface="Courier New"/>
            </a:endParaRPr>
          </a:p>
          <a:p>
            <a:endParaRPr lang="en-US" sz="2400">
              <a:latin typeface="Courier New"/>
              <a:ea typeface="ＭＳ Ｐゴシック" charset="0"/>
              <a:cs typeface="Courier New"/>
            </a:endParaRPr>
          </a:p>
          <a:p>
            <a:endParaRPr lang="en-US" sz="2000">
              <a:latin typeface="Courier New"/>
              <a:ea typeface="ＭＳ Ｐゴシック" charset="0"/>
              <a:cs typeface="Courier New"/>
            </a:endParaRPr>
          </a:p>
          <a:p>
            <a:endParaRPr lang="en-US" sz="2400">
              <a:latin typeface="Courier New"/>
              <a:ea typeface="ＭＳ Ｐゴシック" charset="0"/>
              <a:cs typeface="Courier New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Duck typing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E4B4C-AFB7-C644-A636-83847F3C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47" y="2286908"/>
            <a:ext cx="3848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91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ED4BDC-DD11-994A-A9E5-C30EF209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6" y="2761095"/>
            <a:ext cx="8686800" cy="31369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246250"/>
            <a:ext cx="8481557" cy="2549895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Instance attributes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are replicated in each instance of a 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Defined in 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or added after the class is defined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Instance Attributes vs Class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050538" y="4016367"/>
            <a:ext cx="3236798" cy="998807"/>
          </a:xfrm>
          <a:prstGeom prst="wedgeRoundRectCallout">
            <a:avLst>
              <a:gd name="adj1" fmla="val -76900"/>
              <a:gd name="adj2" fmla="val -454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distinct instance of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is included in each instance of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class Employee</a:t>
            </a:r>
          </a:p>
        </p:txBody>
      </p:sp>
    </p:spTree>
    <p:extLst>
      <p:ext uri="{BB962C8B-B14F-4D97-AF65-F5344CB8AC3E}">
        <p14:creationId xmlns:p14="http://schemas.microsoft.com/office/powerpoint/2010/main" val="771363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181B10-AD21-1D4A-A1F5-4D88058F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40" y="2339941"/>
            <a:ext cx="6644843" cy="380414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074090"/>
            <a:ext cx="8851674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A</a:t>
            </a:r>
            <a:r>
              <a:rPr lang="en-US" sz="2800" b="1" i="1">
                <a:latin typeface="Gill Sans MT" charset="0"/>
                <a:ea typeface="Gill Sans MT" charset="0"/>
                <a:cs typeface="Gill Sans MT" charset="0"/>
              </a:rPr>
              <a:t> Class attribute 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exists exactly </a:t>
            </a:r>
            <a:r>
              <a:rPr lang="en-US" sz="2800" b="1">
                <a:latin typeface="Gill Sans MT" charset="0"/>
                <a:ea typeface="Gill Sans MT" charset="0"/>
                <a:cs typeface="Gill Sans MT" charset="0"/>
              </a:rPr>
              <a:t>once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 across all instances of a class</a:t>
            </a:r>
          </a:p>
          <a:p>
            <a:pPr lvl="1"/>
            <a:r>
              <a:rPr lang="en-US" sz="2200">
                <a:latin typeface="Gill Sans MT" charset="0"/>
                <a:ea typeface="Gill Sans MT" charset="0"/>
                <a:cs typeface="Gill Sans MT" charset="0"/>
              </a:rPr>
              <a:t>Defined outside __init__() or after the class is defined</a:t>
            </a: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Instance Attributes vs Class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4373200" y="2482707"/>
            <a:ext cx="3205236" cy="1507402"/>
          </a:xfrm>
          <a:prstGeom prst="wedgeRoundRectCallout">
            <a:avLst>
              <a:gd name="adj1" fmla="val -84105"/>
              <a:gd name="adj2" fmla="val -1310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 </a:t>
            </a:r>
            <a:r>
              <a:rPr lang="en-US" sz="2000" b="1" i="1" u="sng">
                <a:solidFill>
                  <a:schemeClr val="bg1"/>
                </a:solidFill>
              </a:rPr>
              <a:t>single</a:t>
            </a:r>
            <a:r>
              <a:rPr lang="en-US" sz="2000">
                <a:solidFill>
                  <a:schemeClr val="bg1"/>
                </a:solidFill>
              </a:rPr>
              <a:t> instance of 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Employee.activity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is </a:t>
            </a:r>
            <a:r>
              <a:rPr lang="en-US" sz="2000" b="1" i="1" u="sng">
                <a:solidFill>
                  <a:schemeClr val="bg1"/>
                </a:solidFill>
              </a:rPr>
              <a:t>shared</a:t>
            </a:r>
            <a:r>
              <a:rPr lang="en-US" sz="2000">
                <a:solidFill>
                  <a:schemeClr val="bg1"/>
                </a:solidFill>
              </a:rPr>
              <a:t> across every instance of class 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Employee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46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B047CE-2FE0-B943-A9D6-C2AD35C7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55" y="1946446"/>
            <a:ext cx="4615037" cy="396651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450608"/>
            <a:ext cx="4002376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How should we reference class attributes?</a:t>
            </a:r>
          </a:p>
          <a:p>
            <a:pPr lvl="1">
              <a:spcAft>
                <a:spcPts val="0"/>
              </a:spcAft>
            </a:pPr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Reference </a:t>
            </a:r>
            <a:r>
              <a:rPr lang="en-US" sz="2600" b="1">
                <a:latin typeface="Gill Sans MT" charset="0"/>
                <a:ea typeface="Gill Sans MT" charset="0"/>
                <a:cs typeface="Gill Sans MT" charset="0"/>
              </a:rPr>
              <a:t>instance</a:t>
            </a:r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 attributes as </a:t>
            </a:r>
            <a:r>
              <a:rPr lang="en-US" sz="2400" err="1">
                <a:latin typeface="Courier" pitchFamily="2" charset="0"/>
                <a:ea typeface="Gill Sans MT" charset="0"/>
                <a:cs typeface="Gill Sans MT" charset="0"/>
              </a:rPr>
              <a:t>instance.attribute</a:t>
            </a:r>
            <a:endParaRPr lang="en-US" sz="2400">
              <a:latin typeface="Courier" pitchFamily="2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</a:rPr>
              <a:t>Reference </a:t>
            </a:r>
            <a:r>
              <a:rPr lang="en-US" sz="2800" b="1">
                <a:latin typeface="Gill Sans MT" charset="0"/>
              </a:rPr>
              <a:t>class</a:t>
            </a:r>
            <a:r>
              <a:rPr lang="en-US" sz="2800">
                <a:latin typeface="Gill Sans MT" charset="0"/>
              </a:rPr>
              <a:t> attributes as </a:t>
            </a:r>
            <a:r>
              <a:rPr lang="en-US" sz="2400" err="1">
                <a:latin typeface="Courier" pitchFamily="2" charset="0"/>
              </a:rPr>
              <a:t>Class.attribute</a:t>
            </a:r>
            <a:endParaRPr lang="en-US" sz="2800">
              <a:latin typeface="Courier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Referencing class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6CC51D-F471-034D-89E3-890F653B8EF0}"/>
              </a:ext>
            </a:extLst>
          </p:cNvPr>
          <p:cNvSpPr/>
          <p:nvPr/>
        </p:nvSpPr>
        <p:spPr>
          <a:xfrm>
            <a:off x="6369177" y="911412"/>
            <a:ext cx="2632915" cy="1278133"/>
          </a:xfrm>
          <a:prstGeom prst="wedgeRoundRectCallout">
            <a:avLst>
              <a:gd name="adj1" fmla="val -37699"/>
              <a:gd name="adj2" fmla="val 1182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Reference the        class attribute as</a:t>
            </a:r>
          </a:p>
          <a:p>
            <a:pPr algn="ctr"/>
            <a:r>
              <a:rPr lang="en-US" sz="2000" err="1">
                <a:solidFill>
                  <a:schemeClr val="bg1"/>
                </a:solidFill>
                <a:latin typeface="Courier" pitchFamily="2" charset="0"/>
              </a:rPr>
              <a:t>Class.attribute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09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60956C-FDA4-EB4C-8A01-A4D98A58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302" y="1157786"/>
            <a:ext cx="4240381" cy="468821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699330"/>
            <a:ext cx="4900800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We </a:t>
            </a:r>
            <a:r>
              <a:rPr lang="en-US" sz="2800" i="1">
                <a:latin typeface="Gill Sans MT" charset="0"/>
                <a:ea typeface="Gill Sans MT" charset="0"/>
                <a:cs typeface="Gill Sans MT" charset="0"/>
              </a:rPr>
              <a:t>can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 also reference class attributes as </a:t>
            </a:r>
            <a:r>
              <a:rPr lang="en-US" sz="2400" err="1">
                <a:latin typeface="Courier" pitchFamily="2" charset="0"/>
                <a:ea typeface="Gill Sans MT" charset="0"/>
                <a:cs typeface="Gill Sans MT" charset="0"/>
              </a:rPr>
              <a:t>instance.class_attribute</a:t>
            </a:r>
            <a:r>
              <a:rPr lang="en-US" sz="2400">
                <a:latin typeface="Courier" pitchFamily="2" charset="0"/>
                <a:ea typeface="Gill Sans MT" charset="0"/>
                <a:cs typeface="Gill Sans MT" charset="0"/>
              </a:rPr>
              <a:t> 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BUT that can lead to unexpected behavior</a:t>
            </a:r>
            <a:endParaRPr lang="en-US" sz="2800">
              <a:latin typeface="Courier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6BB789A-9F5A-D441-BC2A-76B082F4CFFA}"/>
              </a:ext>
            </a:extLst>
          </p:cNvPr>
          <p:cNvSpPr/>
          <p:nvPr/>
        </p:nvSpPr>
        <p:spPr>
          <a:xfrm>
            <a:off x="301638" y="4497050"/>
            <a:ext cx="4536665" cy="764499"/>
          </a:xfrm>
          <a:prstGeom prst="wedgeRoundRectCallout">
            <a:avLst>
              <a:gd name="adj1" fmla="val 50840"/>
              <a:gd name="adj2" fmla="val 1045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Treating c1.cnt like an </a:t>
            </a:r>
            <a:r>
              <a:rPr lang="en-US" sz="2000" b="1">
                <a:solidFill>
                  <a:schemeClr val="bg1"/>
                </a:solidFill>
              </a:rPr>
              <a:t>instance</a:t>
            </a:r>
            <a:r>
              <a:rPr lang="en-US" sz="2000">
                <a:solidFill>
                  <a:schemeClr val="bg1"/>
                </a:solidFill>
              </a:rPr>
              <a:t> attribute, but it’s a </a:t>
            </a:r>
            <a:r>
              <a:rPr lang="en-US" sz="2000" b="1">
                <a:solidFill>
                  <a:schemeClr val="bg1"/>
                </a:solidFill>
              </a:rPr>
              <a:t>class</a:t>
            </a:r>
            <a:r>
              <a:rPr lang="en-US" sz="2000">
                <a:solidFill>
                  <a:schemeClr val="bg1"/>
                </a:solidFill>
              </a:rPr>
              <a:t> attribute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C2B75B0-2FE1-AF40-8AD0-A71CB212F990}"/>
              </a:ext>
            </a:extLst>
          </p:cNvPr>
          <p:cNvSpPr/>
          <p:nvPr/>
        </p:nvSpPr>
        <p:spPr>
          <a:xfrm>
            <a:off x="7212975" y="4937266"/>
            <a:ext cx="1483309" cy="648565"/>
          </a:xfrm>
          <a:prstGeom prst="wedgeRoundRectCallout">
            <a:avLst>
              <a:gd name="adj1" fmla="val -177409"/>
              <a:gd name="adj2" fmla="val 628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Oops!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B335FFA-2F83-9B4D-B6CD-02CA22E0FF06}"/>
              </a:ext>
            </a:extLst>
          </p:cNvPr>
          <p:cNvSpPr/>
          <p:nvPr/>
        </p:nvSpPr>
        <p:spPr>
          <a:xfrm>
            <a:off x="7060366" y="3970035"/>
            <a:ext cx="2018317" cy="1934461"/>
          </a:xfrm>
          <a:prstGeom prst="wedgeRoundRectCallout">
            <a:avLst>
              <a:gd name="adj1" fmla="val -118545"/>
              <a:gd name="adj2" fmla="val -286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Oops! c1.cnt changed because it is a reference to </a:t>
            </a:r>
            <a:r>
              <a:rPr lang="en-US" sz="2000" err="1">
                <a:solidFill>
                  <a:schemeClr val="bg1"/>
                </a:solidFill>
              </a:rPr>
              <a:t>Counter.cnt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6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0491" y="1143318"/>
            <a:ext cx="868240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Many HTML pages have static content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hello.html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Kitten videos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Other pages generate HTML dynamically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Static and Dynamic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31" y="3174493"/>
            <a:ext cx="4088493" cy="2337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990" y="2988976"/>
            <a:ext cx="52741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the latest messages from a blog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the latest Tweets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Display information from a database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477736" y="5208168"/>
            <a:ext cx="3796393" cy="964566"/>
          </a:xfrm>
          <a:prstGeom prst="wedgeRoundRectCallout">
            <a:avLst>
              <a:gd name="adj1" fmla="val 83103"/>
              <a:gd name="adj2" fmla="val -365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Web Server may generate the HTML dynamically using information retrieved from a database or other source</a:t>
            </a:r>
          </a:p>
        </p:txBody>
      </p:sp>
    </p:spTree>
    <p:extLst>
      <p:ext uri="{BB962C8B-B14F-4D97-AF65-F5344CB8AC3E}">
        <p14:creationId xmlns:p14="http://schemas.microsoft.com/office/powerpoint/2010/main" val="567083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31C3A1-5104-6246-B1F3-AEA91C3A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812" y="945339"/>
            <a:ext cx="3222482" cy="51812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458846"/>
            <a:ext cx="4900800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Assigning a value to </a:t>
            </a:r>
            <a:r>
              <a:rPr lang="en-US" sz="2400" err="1">
                <a:latin typeface="Courier" pitchFamily="2" charset="0"/>
                <a:ea typeface="Gill Sans MT" charset="0"/>
                <a:cs typeface="Gill Sans MT" charset="0"/>
              </a:rPr>
              <a:t>instance.class_attribute</a:t>
            </a:r>
            <a:r>
              <a:rPr lang="en-US" sz="2400">
                <a:latin typeface="Courier" pitchFamily="2" charset="0"/>
                <a:ea typeface="Gill Sans MT" charset="0"/>
                <a:cs typeface="Gill Sans MT" charset="0"/>
              </a:rPr>
              <a:t> 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creates a new </a:t>
            </a:r>
            <a:r>
              <a:rPr lang="en-US" sz="2800" b="1" i="1">
                <a:latin typeface="Gill Sans MT" charset="0"/>
                <a:ea typeface="Gill Sans MT" charset="0"/>
                <a:cs typeface="Gill Sans MT" charset="0"/>
              </a:rPr>
              <a:t>instance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 attribute that takes precedence over the class attribute</a:t>
            </a:r>
            <a:endParaRPr lang="en-US" sz="2800" b="1" i="1">
              <a:latin typeface="Courier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sz="3200">
                <a:latin typeface="Gill Sans MT"/>
                <a:cs typeface="Gill Sans MT"/>
              </a:rPr>
              <a:t>What could be even more confusing?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6BB789A-9F5A-D441-BC2A-76B082F4CFFA}"/>
              </a:ext>
            </a:extLst>
          </p:cNvPr>
          <p:cNvSpPr/>
          <p:nvPr/>
        </p:nvSpPr>
        <p:spPr>
          <a:xfrm>
            <a:off x="301638" y="4497050"/>
            <a:ext cx="4536665" cy="764499"/>
          </a:xfrm>
          <a:prstGeom prst="wedgeRoundRectCallout">
            <a:avLst>
              <a:gd name="adj1" fmla="val 57374"/>
              <a:gd name="adj2" fmla="val -166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c1.cnt = 7 </a:t>
            </a:r>
            <a:r>
              <a:rPr lang="en-US" sz="2000">
                <a:solidFill>
                  <a:schemeClr val="bg1"/>
                </a:solidFill>
              </a:rPr>
              <a:t>creates a new instance attribute named </a:t>
            </a:r>
            <a:r>
              <a:rPr lang="en-US" sz="2000" err="1">
                <a:solidFill>
                  <a:schemeClr val="bg1"/>
                </a:solidFill>
                <a:latin typeface="Courier" pitchFamily="2" charset="0"/>
              </a:rPr>
              <a:t>cnt</a:t>
            </a:r>
            <a:r>
              <a:rPr lang="en-US" sz="2000">
                <a:solidFill>
                  <a:schemeClr val="bg1"/>
                </a:solidFill>
              </a:rPr>
              <a:t> only in c1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C2B75B0-2FE1-AF40-8AD0-A71CB212F990}"/>
              </a:ext>
            </a:extLst>
          </p:cNvPr>
          <p:cNvSpPr/>
          <p:nvPr/>
        </p:nvSpPr>
        <p:spPr>
          <a:xfrm>
            <a:off x="6810783" y="4483292"/>
            <a:ext cx="2114333" cy="1691332"/>
          </a:xfrm>
          <a:prstGeom prst="wedgeRoundRectCallout">
            <a:avLst>
              <a:gd name="adj1" fmla="val -72706"/>
              <a:gd name="adj2" fmla="val 248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Now, </a:t>
            </a:r>
            <a:r>
              <a:rPr lang="en-US" sz="1600">
                <a:solidFill>
                  <a:schemeClr val="bg1"/>
                </a:solidFill>
                <a:latin typeface="Courier" pitchFamily="2" charset="0"/>
              </a:rPr>
              <a:t>c1.cnt </a:t>
            </a:r>
            <a:r>
              <a:rPr lang="en-US">
                <a:solidFill>
                  <a:schemeClr val="bg1"/>
                </a:solidFill>
              </a:rPr>
              <a:t>references a new 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instance</a:t>
            </a:r>
            <a:r>
              <a:rPr lang="en-US">
                <a:solidFill>
                  <a:schemeClr val="bg1"/>
                </a:solidFill>
              </a:rPr>
              <a:t> attribute in 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c1,</a:t>
            </a:r>
            <a:r>
              <a:rPr lang="en-US">
                <a:solidFill>
                  <a:schemeClr val="bg1"/>
                </a:solidFill>
              </a:rPr>
              <a:t>not the class attribute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4349F4F-4B9A-2747-A07E-D5E93B27FDB9}"/>
              </a:ext>
            </a:extLst>
          </p:cNvPr>
          <p:cNvSpPr/>
          <p:nvPr/>
        </p:nvSpPr>
        <p:spPr>
          <a:xfrm>
            <a:off x="6415797" y="2689835"/>
            <a:ext cx="2509319" cy="923438"/>
          </a:xfrm>
          <a:prstGeom prst="wedgeRoundRectCallout">
            <a:avLst>
              <a:gd name="adj1" fmla="val -68429"/>
              <a:gd name="adj2" fmla="val -46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urier" pitchFamily="2" charset="0"/>
              </a:rPr>
              <a:t>c1.cnt </a:t>
            </a:r>
            <a:r>
              <a:rPr lang="en-US" sz="2000">
                <a:solidFill>
                  <a:schemeClr val="bg1"/>
                </a:solidFill>
              </a:rPr>
              <a:t>references class attribute in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c1</a:t>
            </a:r>
          </a:p>
        </p:txBody>
      </p:sp>
    </p:spTree>
    <p:extLst>
      <p:ext uri="{BB962C8B-B14F-4D97-AF65-F5344CB8AC3E}">
        <p14:creationId xmlns:p14="http://schemas.microsoft.com/office/powerpoint/2010/main" val="1586141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92E770-3023-0B44-9CCC-7D0AB095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8" y="1551708"/>
            <a:ext cx="4215881" cy="471910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074090"/>
            <a:ext cx="8851674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Self is just an instance – avoid </a:t>
            </a:r>
            <a:r>
              <a:rPr lang="en-US" sz="2800" err="1">
                <a:latin typeface="Gill Sans MT" charset="0"/>
                <a:ea typeface="Gill Sans MT" charset="0"/>
                <a:cs typeface="Gill Sans MT" charset="0"/>
              </a:rPr>
              <a:t>self.class_attribute</a:t>
            </a:r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 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Class Attributes and 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3765177" y="1820611"/>
            <a:ext cx="5313508" cy="877620"/>
          </a:xfrm>
          <a:prstGeom prst="wedgeRoundRectCallout">
            <a:avLst>
              <a:gd name="adj1" fmla="val -62319"/>
              <a:gd name="adj2" fmla="val 30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Python checks first for an </a:t>
            </a:r>
            <a:r>
              <a:rPr lang="en-US" sz="2000" b="1">
                <a:solidFill>
                  <a:schemeClr val="bg1"/>
                </a:solidFill>
              </a:rPr>
              <a:t>instance</a:t>
            </a:r>
            <a:r>
              <a:rPr lang="en-US" sz="2000">
                <a:solidFill>
                  <a:schemeClr val="bg1"/>
                </a:solidFill>
              </a:rPr>
              <a:t> attribute and then for a </a:t>
            </a:r>
            <a:r>
              <a:rPr lang="en-US" sz="2000" b="1">
                <a:solidFill>
                  <a:schemeClr val="bg1"/>
                </a:solidFill>
              </a:rPr>
              <a:t>class</a:t>
            </a:r>
            <a:r>
              <a:rPr lang="en-US" sz="2000">
                <a:solidFill>
                  <a:schemeClr val="bg1"/>
                </a:solidFill>
              </a:rPr>
              <a:t> attribute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AE91500-D898-5B42-AA65-71498F128A3B}"/>
              </a:ext>
            </a:extLst>
          </p:cNvPr>
          <p:cNvSpPr/>
          <p:nvPr/>
        </p:nvSpPr>
        <p:spPr>
          <a:xfrm>
            <a:off x="3765178" y="2756122"/>
            <a:ext cx="5313506" cy="877620"/>
          </a:xfrm>
          <a:prstGeom prst="wedgeRoundRectCallout">
            <a:avLst>
              <a:gd name="adj1" fmla="val -57759"/>
              <a:gd name="adj2" fmla="val -137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No </a:t>
            </a:r>
            <a:r>
              <a:rPr lang="en-US" sz="2000" b="1">
                <a:solidFill>
                  <a:schemeClr val="bg1"/>
                </a:solidFill>
              </a:rPr>
              <a:t>instance</a:t>
            </a:r>
            <a:r>
              <a:rPr lang="en-US" sz="2000">
                <a:solidFill>
                  <a:schemeClr val="bg1"/>
                </a:solidFill>
              </a:rPr>
              <a:t> attribute named ‘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cls_attr</a:t>
            </a:r>
            <a:r>
              <a:rPr lang="en-US" sz="2000">
                <a:solidFill>
                  <a:schemeClr val="bg1"/>
                </a:solidFill>
              </a:rPr>
              <a:t>’ so use      </a:t>
            </a:r>
            <a:r>
              <a:rPr lang="en-US" sz="2000" b="1">
                <a:solidFill>
                  <a:schemeClr val="bg1"/>
                </a:solidFill>
              </a:rPr>
              <a:t>class</a:t>
            </a:r>
            <a:r>
              <a:rPr lang="en-US" sz="2000">
                <a:solidFill>
                  <a:schemeClr val="bg1"/>
                </a:solidFill>
              </a:rPr>
              <a:t> attribute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Confusion.cls_attr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CAA9D8D-38EA-874F-8207-5E683BCB3FC0}"/>
              </a:ext>
            </a:extLst>
          </p:cNvPr>
          <p:cNvSpPr/>
          <p:nvPr/>
        </p:nvSpPr>
        <p:spPr>
          <a:xfrm>
            <a:off x="3765177" y="3691633"/>
            <a:ext cx="5313505" cy="877620"/>
          </a:xfrm>
          <a:prstGeom prst="wedgeRoundRectCallout">
            <a:avLst>
              <a:gd name="adj1" fmla="val -85892"/>
              <a:gd name="adj2" fmla="val -328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Create a new </a:t>
            </a:r>
            <a:r>
              <a:rPr lang="en-US" sz="2000" b="1">
                <a:solidFill>
                  <a:schemeClr val="bg1"/>
                </a:solidFill>
              </a:rPr>
              <a:t>instance</a:t>
            </a:r>
            <a:r>
              <a:rPr lang="en-US" sz="2000">
                <a:solidFill>
                  <a:schemeClr val="bg1"/>
                </a:solidFill>
              </a:rPr>
              <a:t> attribute named ‘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cls_attr</a:t>
            </a:r>
            <a:r>
              <a:rPr lang="en-US" sz="2000">
                <a:solidFill>
                  <a:schemeClr val="bg1"/>
                </a:solidFill>
              </a:rPr>
              <a:t>’ in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self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E9C18D4-A3F5-6149-A9D7-F7238122244C}"/>
              </a:ext>
            </a:extLst>
          </p:cNvPr>
          <p:cNvSpPr/>
          <p:nvPr/>
        </p:nvSpPr>
        <p:spPr>
          <a:xfrm>
            <a:off x="4679575" y="4638923"/>
            <a:ext cx="4372377" cy="897524"/>
          </a:xfrm>
          <a:prstGeom prst="wedgeRoundRectCallout">
            <a:avLst>
              <a:gd name="adj1" fmla="val -96858"/>
              <a:gd name="adj2" fmla="val -304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Change the value of  </a:t>
            </a:r>
            <a:r>
              <a:rPr lang="en-US" sz="2000" b="1">
                <a:solidFill>
                  <a:schemeClr val="bg1"/>
                </a:solidFill>
              </a:rPr>
              <a:t>class</a:t>
            </a:r>
            <a:r>
              <a:rPr lang="en-US" sz="2000">
                <a:solidFill>
                  <a:schemeClr val="bg1"/>
                </a:solidFill>
              </a:rPr>
              <a:t> attribute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Confusion.cls_attr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AE1122D-0C75-5042-9CFB-BF3BF516D8A0}"/>
              </a:ext>
            </a:extLst>
          </p:cNvPr>
          <p:cNvSpPr/>
          <p:nvPr/>
        </p:nvSpPr>
        <p:spPr>
          <a:xfrm>
            <a:off x="4721293" y="5568266"/>
            <a:ext cx="4357390" cy="877620"/>
          </a:xfrm>
          <a:prstGeom prst="wedgeRoundRectCallout">
            <a:avLst>
              <a:gd name="adj1" fmla="val -65698"/>
              <a:gd name="adj2" fmla="val -101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Use self’s </a:t>
            </a:r>
            <a:r>
              <a:rPr lang="en-US" sz="2000" b="1">
                <a:solidFill>
                  <a:schemeClr val="bg1"/>
                </a:solidFill>
              </a:rPr>
              <a:t>instance</a:t>
            </a:r>
            <a:r>
              <a:rPr lang="en-US" sz="2000">
                <a:solidFill>
                  <a:schemeClr val="bg1"/>
                </a:solidFill>
              </a:rPr>
              <a:t> attribute ‘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cls_attr</a:t>
            </a:r>
            <a:r>
              <a:rPr lang="en-US" sz="2000">
                <a:solidFill>
                  <a:schemeClr val="bg1"/>
                </a:solidFill>
              </a:rPr>
              <a:t>’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915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1" y="1402736"/>
            <a:ext cx="8481557" cy="4462357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Static methods look just like other methods but are not associated with a specified class instance</a:t>
            </a:r>
          </a:p>
          <a:p>
            <a:pPr lvl="1"/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No self parameter because the method is not associated with a a specific instance</a:t>
            </a:r>
          </a:p>
          <a:p>
            <a:pPr lvl="1"/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Instance attributes are not available – no class instance</a:t>
            </a:r>
          </a:p>
          <a:p>
            <a:pPr lvl="1"/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Class attributes are available</a:t>
            </a:r>
          </a:p>
          <a:p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Static methods can be replaced with procedural function calls</a:t>
            </a:r>
          </a:p>
          <a:p>
            <a:pPr lvl="1"/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Static methods offer extra encapsulation and consistency</a:t>
            </a:r>
          </a:p>
          <a:p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Static methods are fairly unusual</a:t>
            </a: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40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160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Static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51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93867-2D71-074E-ABA3-ACE4B05E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842508"/>
            <a:ext cx="7351424" cy="53757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Static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9F5120A-C887-E343-AA8F-F101D9F93140}"/>
              </a:ext>
            </a:extLst>
          </p:cNvPr>
          <p:cNvSpPr/>
          <p:nvPr/>
        </p:nvSpPr>
        <p:spPr>
          <a:xfrm>
            <a:off x="3549585" y="559529"/>
            <a:ext cx="4704640" cy="651164"/>
          </a:xfrm>
          <a:prstGeom prst="wedgeRoundRectCallout">
            <a:avLst>
              <a:gd name="adj1" fmla="val -42873"/>
              <a:gd name="adj2" fmla="val 1015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conv</a:t>
            </a:r>
            <a:r>
              <a:rPr lang="en-US">
                <a:solidFill>
                  <a:schemeClr val="bg1"/>
                </a:solidFill>
              </a:rPr>
              <a:t> is a class instance.  Only one instance across all instances of class DateCompare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AACEBE0-07A3-CB45-B6AA-74DA16DAD564}"/>
              </a:ext>
            </a:extLst>
          </p:cNvPr>
          <p:cNvSpPr/>
          <p:nvPr/>
        </p:nvSpPr>
        <p:spPr>
          <a:xfrm>
            <a:off x="4197246" y="3335819"/>
            <a:ext cx="4056979" cy="378645"/>
          </a:xfrm>
          <a:prstGeom prst="wedgeRoundRectCallout">
            <a:avLst>
              <a:gd name="adj1" fmla="val -44019"/>
              <a:gd name="adj2" fmla="val -1025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Courier New" charset="0"/>
                <a:cs typeface="Courier New" charset="0"/>
              </a:rPr>
              <a:t>No </a:t>
            </a:r>
            <a:r>
              <a:rPr lang="en-US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</a:t>
            </a:r>
            <a:r>
              <a:rPr lang="en-US">
                <a:solidFill>
                  <a:schemeClr val="bg1"/>
                </a:solidFill>
                <a:ea typeface="Courier New" charset="0"/>
                <a:cs typeface="Courier New" charset="0"/>
              </a:rPr>
              <a:t> because this is a static method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BFD138F-8C8D-3A45-ADAF-EBCCC50B577A}"/>
              </a:ext>
            </a:extLst>
          </p:cNvPr>
          <p:cNvSpPr/>
          <p:nvPr/>
        </p:nvSpPr>
        <p:spPr>
          <a:xfrm>
            <a:off x="3859351" y="1922959"/>
            <a:ext cx="4056979" cy="378645"/>
          </a:xfrm>
          <a:prstGeom prst="wedgeRoundRectCallout">
            <a:avLst>
              <a:gd name="adj1" fmla="val -92197"/>
              <a:gd name="adj2" fmla="val 332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Courier New" charset="0"/>
                <a:cs typeface="Courier New" charset="0"/>
              </a:rPr>
              <a:t>@</a:t>
            </a:r>
            <a:r>
              <a:rPr lang="en-US" err="1">
                <a:solidFill>
                  <a:schemeClr val="bg1"/>
                </a:solidFill>
                <a:ea typeface="Courier New" charset="0"/>
                <a:cs typeface="Courier New" charset="0"/>
              </a:rPr>
              <a:t>staticmethod</a:t>
            </a:r>
            <a:r>
              <a:rPr lang="en-US">
                <a:solidFill>
                  <a:schemeClr val="bg1"/>
                </a:solidFill>
                <a:ea typeface="Courier New" charset="0"/>
                <a:cs typeface="Courier New" charset="0"/>
              </a:rPr>
              <a:t> is decorator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8153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85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Stevens Data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3778" y="1192704"/>
            <a:ext cx="873490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HW09: Build Stevens Data Repository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Students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Instructors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Print Student Summary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Print Instructor Summary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HW10: Enhance Stevens Data Repository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Add majors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Enhance Student Summary with remaining classes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HW11: Store data in SQL database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HW12: Present the data with a Flask web interface </a:t>
            </a:r>
          </a:p>
        </p:txBody>
      </p:sp>
    </p:spTree>
    <p:extLst>
      <p:ext uri="{BB962C8B-B14F-4D97-AF65-F5344CB8AC3E}">
        <p14:creationId xmlns:p14="http://schemas.microsoft.com/office/powerpoint/2010/main" val="228805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Oversimplified Web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305" y="6014273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530350"/>
            <a:ext cx="5721350" cy="3270906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06562" y="1154484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GET hello.html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75982" y="4170152"/>
            <a:ext cx="2306324" cy="375866"/>
          </a:xfrm>
          <a:prstGeom prst="wedgeRoundRectCallout">
            <a:avLst>
              <a:gd name="adj1" fmla="val 62139"/>
              <a:gd name="adj2" fmla="val -457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Retrieve hello.html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171563" y="2413792"/>
            <a:ext cx="2306324" cy="375866"/>
          </a:xfrm>
          <a:prstGeom prst="wedgeRoundRectCallout">
            <a:avLst>
              <a:gd name="adj1" fmla="val -57157"/>
              <a:gd name="adj2" fmla="val -10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Return the HTML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706562" y="1671879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Render the HTML</a:t>
            </a:r>
          </a:p>
        </p:txBody>
      </p:sp>
      <p:sp>
        <p:nvSpPr>
          <p:cNvPr id="2" name="Rectangle 1"/>
          <p:cNvSpPr/>
          <p:nvPr/>
        </p:nvSpPr>
        <p:spPr>
          <a:xfrm>
            <a:off x="398457" y="4642253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&lt;!DOCTYPE html&gt;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&lt;html&gt;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&lt;h1&gt;Hello World!&lt;/h1&gt;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&lt;/body&gt;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&lt;/html&gt;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5449793" y="4843965"/>
            <a:ext cx="3028094" cy="375866"/>
          </a:xfrm>
          <a:prstGeom prst="wedgeRoundRectCallout">
            <a:avLst>
              <a:gd name="adj1" fmla="val -28133"/>
              <a:gd name="adj2" fmla="val -1196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needed in this example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2" y="1483265"/>
            <a:ext cx="5721350" cy="32709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Web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67305" y="6014273"/>
            <a:ext cx="40799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http://testpad.asna.com/tutorials/Images/DataServerWebServer.gif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31632" y="1031175"/>
            <a:ext cx="2662831" cy="375866"/>
          </a:xfrm>
          <a:prstGeom prst="wedgeRoundRectCallout">
            <a:avLst>
              <a:gd name="adj1" fmla="val 35506"/>
              <a:gd name="adj2" fmla="val 1106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GET All Students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292307" y="4903346"/>
            <a:ext cx="2639842" cy="375866"/>
          </a:xfrm>
          <a:prstGeom prst="wedgeRoundRectCallout">
            <a:avLst>
              <a:gd name="adj1" fmla="val -4146"/>
              <a:gd name="adj2" fmla="val -2368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Get student data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004869" y="5535699"/>
            <a:ext cx="3097809" cy="375866"/>
          </a:xfrm>
          <a:prstGeom prst="wedgeRoundRectCallout">
            <a:avLst>
              <a:gd name="adj1" fmla="val -34561"/>
              <a:gd name="adj2" fmla="val -2955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Create HTML dynamically</a:t>
            </a:r>
          </a:p>
        </p:txBody>
      </p:sp>
      <p:sp>
        <p:nvSpPr>
          <p:cNvPr id="2" name="Rectangle 1"/>
          <p:cNvSpPr/>
          <p:nvPr/>
        </p:nvSpPr>
        <p:spPr>
          <a:xfrm>
            <a:off x="6229350" y="286963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&lt;!DOCTYPE html&gt;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&lt;html&gt;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&lt;TABLE&gt;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&lt;LI&gt;Brown, C&lt;/LI&gt;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        &lt;LI&gt;Hou, F&lt;/LI&gt;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        &lt;/body&gt;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074" y="909311"/>
            <a:ext cx="2330985" cy="122207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3899810" y="1491151"/>
            <a:ext cx="266283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5. Render HTML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980665" y="2063517"/>
            <a:ext cx="2955021" cy="375866"/>
          </a:xfrm>
          <a:prstGeom prst="wedgeRoundRectCallout">
            <a:avLst>
              <a:gd name="adj1" fmla="val -58927"/>
              <a:gd name="adj2" fmla="val 58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Return generated HTML</a:t>
            </a:r>
          </a:p>
        </p:txBody>
      </p:sp>
    </p:spTree>
    <p:extLst>
      <p:ext uri="{BB962C8B-B14F-4D97-AF65-F5344CB8AC3E}">
        <p14:creationId xmlns:p14="http://schemas.microsoft.com/office/powerpoint/2010/main" val="13266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" y="1417638"/>
            <a:ext cx="8160679" cy="43890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Python, Flask, Jinja2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2515" y="5926475"/>
            <a:ext cx="7728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https://gertjanvanhethofblog.wordpress.com/2016/02/10/exploring-flask-on-raspberry-pi/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22515" y="3457063"/>
            <a:ext cx="2139043" cy="690393"/>
          </a:xfrm>
          <a:prstGeom prst="wedgeRoundRectCallout">
            <a:avLst>
              <a:gd name="adj1" fmla="val 79369"/>
              <a:gd name="adj2" fmla="val 356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Flask serves the role of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155525720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171311</TotalTime>
  <Words>2944</Words>
  <Application>Microsoft Office PowerPoint</Application>
  <PresentationFormat>On-screen Show (4:3)</PresentationFormat>
  <Paragraphs>603</Paragraphs>
  <Slides>66</Slides>
  <Notes>66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66</vt:i4>
      </vt:variant>
    </vt:vector>
  </HeadingPairs>
  <TitlesOfParts>
    <vt:vector size="82" baseType="lpstr">
      <vt:lpstr>Arial</vt:lpstr>
      <vt:lpstr>Calibri</vt:lpstr>
      <vt:lpstr>Century Gothic</vt:lpstr>
      <vt:lpstr>Courier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What problem are we trying to solve?</vt:lpstr>
      <vt:lpstr>Oversimplified Web Overview</vt:lpstr>
      <vt:lpstr>Static and Dynamic HTML</vt:lpstr>
      <vt:lpstr>Oversimplified Web Overview</vt:lpstr>
      <vt:lpstr>Dynamic Web Pages</vt:lpstr>
      <vt:lpstr>Python, Flask, Jinja2</vt:lpstr>
      <vt:lpstr>Hello World with Flask</vt:lpstr>
      <vt:lpstr>Installing the packages</vt:lpstr>
      <vt:lpstr>Background: Python decorators</vt:lpstr>
      <vt:lpstr>Step 1: Flask Hello World</vt:lpstr>
      <vt:lpstr>Step 2: Running the Flask Web Server</vt:lpstr>
      <vt:lpstr>Step 3: Accessing the Flask Web Server</vt:lpstr>
      <vt:lpstr>Add Goodbye page to our site</vt:lpstr>
      <vt:lpstr>Add Goodbye page to our site</vt:lpstr>
      <vt:lpstr>Making pages more interesting</vt:lpstr>
      <vt:lpstr>Flask application directory structure</vt:lpstr>
      <vt:lpstr>HTML Intro</vt:lpstr>
      <vt:lpstr>Jinja2 base.html</vt:lpstr>
      <vt:lpstr>Jinja2 templates</vt:lpstr>
      <vt:lpstr>Jinja2 templates</vt:lpstr>
      <vt:lpstr>Jinja2 templates</vt:lpstr>
      <vt:lpstr>Moving Student Data to the Web</vt:lpstr>
      <vt:lpstr>Intro to HTML Tables</vt:lpstr>
      <vt:lpstr>Displaying tables with Flask &amp; Jinja2</vt:lpstr>
      <vt:lpstr>Displaying tables with Flask &amp; Jinja2</vt:lpstr>
      <vt:lpstr>Displaying tables with Flask &amp; Jinja2</vt:lpstr>
      <vt:lpstr>Displaying tables with Flask &amp; Jinja2</vt:lpstr>
      <vt:lpstr>When things go wrong… missing rows</vt:lpstr>
      <vt:lpstr>When things go wrong… missing columns</vt:lpstr>
      <vt:lpstr>Running database queries from Python</vt:lpstr>
      <vt:lpstr>Display # completed courses by student</vt:lpstr>
      <vt:lpstr>Query to compute completed courses</vt:lpstr>
      <vt:lpstr>Generate a new template</vt:lpstr>
      <vt:lpstr>Update completed_table.py</vt:lpstr>
      <vt:lpstr>Success!  Display the results</vt:lpstr>
      <vt:lpstr>Intro to HTML Forms</vt:lpstr>
      <vt:lpstr>Populating HTML Forms with Flask</vt:lpstr>
      <vt:lpstr>To Do: </vt:lpstr>
      <vt:lpstr>Populating HTML Forms with Flask</vt:lpstr>
      <vt:lpstr>student_form.html</vt:lpstr>
      <vt:lpstr>Retrieve the student courses/grades</vt:lpstr>
      <vt:lpstr>grade_form.html</vt:lpstr>
      <vt:lpstr>Success! </vt:lpstr>
      <vt:lpstr>Learning more about Flask Extensions</vt:lpstr>
      <vt:lpstr>Learning more</vt:lpstr>
      <vt:lpstr>Questions?</vt:lpstr>
      <vt:lpstr>Today’s topics</vt:lpstr>
      <vt:lpstr>Polymorphism</vt:lpstr>
      <vt:lpstr>Dynamic and Static Typing</vt:lpstr>
      <vt:lpstr>Duck Typing</vt:lpstr>
      <vt:lpstr>Duck typing example</vt:lpstr>
      <vt:lpstr>PowerPoint Presentation</vt:lpstr>
      <vt:lpstr>Instance Attributes vs Class Attributes</vt:lpstr>
      <vt:lpstr>Instance Attributes vs Class Attributes</vt:lpstr>
      <vt:lpstr>Referencing class attributes</vt:lpstr>
      <vt:lpstr>What could possibly go wrong?</vt:lpstr>
      <vt:lpstr>What could be even more confusing?</vt:lpstr>
      <vt:lpstr>Class Attributes and self</vt:lpstr>
      <vt:lpstr>Static Methods</vt:lpstr>
      <vt:lpstr>Static Methods</vt:lpstr>
      <vt:lpstr>PowerPoint Presentation</vt:lpstr>
      <vt:lpstr>Stevens Data Repository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Raz Saremi</cp:lastModifiedBy>
  <cp:revision>2299</cp:revision>
  <cp:lastPrinted>2017-04-13T19:29:33Z</cp:lastPrinted>
  <dcterms:created xsi:type="dcterms:W3CDTF">2013-11-01T14:42:31Z</dcterms:created>
  <dcterms:modified xsi:type="dcterms:W3CDTF">2020-11-23T16:32:25Z</dcterms:modified>
</cp:coreProperties>
</file>